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280" r:id="rId2"/>
    <p:sldId id="319" r:id="rId3"/>
    <p:sldId id="257" r:id="rId4"/>
    <p:sldId id="258" r:id="rId5"/>
    <p:sldId id="259" r:id="rId6"/>
    <p:sldId id="260" r:id="rId7"/>
    <p:sldId id="261" r:id="rId8"/>
    <p:sldId id="262" r:id="rId9"/>
    <p:sldId id="263"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318" r:id="rId26"/>
    <p:sldId id="282" r:id="rId27"/>
    <p:sldId id="286" r:id="rId28"/>
    <p:sldId id="284" r:id="rId29"/>
    <p:sldId id="283" r:id="rId30"/>
    <p:sldId id="287" r:id="rId31"/>
    <p:sldId id="293" r:id="rId32"/>
    <p:sldId id="292" r:id="rId33"/>
    <p:sldId id="291" r:id="rId34"/>
    <p:sldId id="295" r:id="rId35"/>
    <p:sldId id="288" r:id="rId36"/>
    <p:sldId id="296" r:id="rId37"/>
    <p:sldId id="298" r:id="rId38"/>
    <p:sldId id="297" r:id="rId39"/>
    <p:sldId id="302" r:id="rId40"/>
    <p:sldId id="300" r:id="rId41"/>
    <p:sldId id="303" r:id="rId42"/>
    <p:sldId id="304" r:id="rId43"/>
    <p:sldId id="306" r:id="rId44"/>
    <p:sldId id="305" r:id="rId45"/>
    <p:sldId id="307" r:id="rId46"/>
    <p:sldId id="308" r:id="rId47"/>
    <p:sldId id="312" r:id="rId48"/>
    <p:sldId id="310" r:id="rId49"/>
    <p:sldId id="311" r:id="rId50"/>
    <p:sldId id="315" r:id="rId51"/>
    <p:sldId id="313" r:id="rId52"/>
    <p:sldId id="314" r:id="rId53"/>
    <p:sldId id="316" r:id="rId54"/>
    <p:sldId id="317" r:id="rId55"/>
  </p:sldIdLst>
  <p:sldSz cx="12192000" cy="6858000"/>
  <p:notesSz cx="7315200" cy="96012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geshwaran p" initials="mp" lastIdx="1" clrIdx="0">
    <p:extLst>
      <p:ext uri="{19B8F6BF-5375-455C-9EA6-DF929625EA0E}">
        <p15:presenceInfo xmlns:p15="http://schemas.microsoft.com/office/powerpoint/2012/main" userId="8c0b1f37fe2f391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660"/>
  </p:normalViewPr>
  <p:slideViewPr>
    <p:cSldViewPr snapToGrid="0">
      <p:cViewPr varScale="1">
        <p:scale>
          <a:sx n="79" d="100"/>
          <a:sy n="79" d="100"/>
        </p:scale>
        <p:origin x="106" y="38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88FB95E-0178-4F69-9C48-3CA46A0AFA6C}"/>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643C59A1-3A1A-40EE-B118-B7881E20403C}"/>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28E9EF61-3857-49F2-ADC5-2DA9584B5075}" type="datetimeFigureOut">
              <a:rPr lang="en-IN" smtClean="0"/>
              <a:t>03-02-2020</a:t>
            </a:fld>
            <a:endParaRPr lang="en-IN"/>
          </a:p>
        </p:txBody>
      </p:sp>
      <p:sp>
        <p:nvSpPr>
          <p:cNvPr id="4" name="Footer Placeholder 3">
            <a:extLst>
              <a:ext uri="{FF2B5EF4-FFF2-40B4-BE49-F238E27FC236}">
                <a16:creationId xmlns:a16="http://schemas.microsoft.com/office/drawing/2014/main" id="{BAE94F35-89A1-44E7-917A-BB25A5264946}"/>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2A98DC33-D42E-497B-8FC6-FDDF5D3E9BAC}"/>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9A7B061E-574D-47EE-802C-74A2C49CDF72}" type="slidenum">
              <a:rPr lang="en-IN" smtClean="0"/>
              <a:t>‹#›</a:t>
            </a:fld>
            <a:endParaRPr lang="en-IN"/>
          </a:p>
        </p:txBody>
      </p:sp>
    </p:spTree>
    <p:extLst>
      <p:ext uri="{BB962C8B-B14F-4D97-AF65-F5344CB8AC3E}">
        <p14:creationId xmlns:p14="http://schemas.microsoft.com/office/powerpoint/2010/main" val="194735336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IN"/>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5CEAEFB-71C9-439E-808B-28683E335332}" type="datetimeFigureOut">
              <a:rPr lang="en-IN" smtClean="0"/>
              <a:t>03-02-2020</a:t>
            </a:fld>
            <a:endParaRPr lang="en-IN"/>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IN"/>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IN"/>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8362BE10-3000-49C2-9C6E-67A7CB1F43E6}" type="slidenum">
              <a:rPr lang="en-IN" smtClean="0"/>
              <a:t>‹#›</a:t>
            </a:fld>
            <a:endParaRPr lang="en-IN"/>
          </a:p>
        </p:txBody>
      </p:sp>
    </p:spTree>
    <p:extLst>
      <p:ext uri="{BB962C8B-B14F-4D97-AF65-F5344CB8AC3E}">
        <p14:creationId xmlns:p14="http://schemas.microsoft.com/office/powerpoint/2010/main" val="429312274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8362BE10-3000-49C2-9C6E-67A7CB1F43E6}" type="slidenum">
              <a:rPr lang="en-IN" smtClean="0"/>
              <a:t>2</a:t>
            </a:fld>
            <a:endParaRPr lang="en-IN"/>
          </a:p>
        </p:txBody>
      </p:sp>
      <p:sp>
        <p:nvSpPr>
          <p:cNvPr id="5" name="Footer Placeholder 4">
            <a:extLst>
              <a:ext uri="{FF2B5EF4-FFF2-40B4-BE49-F238E27FC236}">
                <a16:creationId xmlns:a16="http://schemas.microsoft.com/office/drawing/2014/main" id="{CB8A8938-DD24-4961-A740-669CE46CB6EE}"/>
              </a:ext>
            </a:extLst>
          </p:cNvPr>
          <p:cNvSpPr>
            <a:spLocks noGrp="1"/>
          </p:cNvSpPr>
          <p:nvPr>
            <p:ph type="ftr" sz="quarter" idx="4"/>
          </p:nvPr>
        </p:nvSpPr>
        <p:spPr/>
        <p:txBody>
          <a:bodyPr/>
          <a:lstStyle/>
          <a:p>
            <a:endParaRPr lang="en-IN"/>
          </a:p>
        </p:txBody>
      </p:sp>
    </p:spTree>
    <p:extLst>
      <p:ext uri="{BB962C8B-B14F-4D97-AF65-F5344CB8AC3E}">
        <p14:creationId xmlns:p14="http://schemas.microsoft.com/office/powerpoint/2010/main" val="806202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B9D2D-26D1-46B0-9DE7-9DAF59C25D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39E4078D-57EF-4046-AEE4-D645C83723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04A1A794-DFCC-4214-9C7F-14709A0505E7}"/>
              </a:ext>
            </a:extLst>
          </p:cNvPr>
          <p:cNvSpPr>
            <a:spLocks noGrp="1"/>
          </p:cNvSpPr>
          <p:nvPr>
            <p:ph type="dt" sz="half" idx="10"/>
          </p:nvPr>
        </p:nvSpPr>
        <p:spPr/>
        <p:txBody>
          <a:bodyPr/>
          <a:lstStyle/>
          <a:p>
            <a:fld id="{E12CEB23-1C4A-45B7-AC70-5B4E3B3C3BF5}" type="datetimeFigureOut">
              <a:rPr lang="en-IN" smtClean="0"/>
              <a:t>03-02-2020</a:t>
            </a:fld>
            <a:endParaRPr lang="en-IN"/>
          </a:p>
        </p:txBody>
      </p:sp>
      <p:sp>
        <p:nvSpPr>
          <p:cNvPr id="5" name="Footer Placeholder 4">
            <a:extLst>
              <a:ext uri="{FF2B5EF4-FFF2-40B4-BE49-F238E27FC236}">
                <a16:creationId xmlns:a16="http://schemas.microsoft.com/office/drawing/2014/main" id="{C7F1E824-ACF2-4297-8FD6-565235D4350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981B436-1256-42E9-B800-915A6B95FF7D}"/>
              </a:ext>
            </a:extLst>
          </p:cNvPr>
          <p:cNvSpPr>
            <a:spLocks noGrp="1"/>
          </p:cNvSpPr>
          <p:nvPr>
            <p:ph type="sldNum" sz="quarter" idx="12"/>
          </p:nvPr>
        </p:nvSpPr>
        <p:spPr/>
        <p:txBody>
          <a:bodyPr/>
          <a:lstStyle/>
          <a:p>
            <a:fld id="{F93C0025-41C4-4380-BAAE-B8811FE10CD7}" type="slidenum">
              <a:rPr lang="en-IN" smtClean="0"/>
              <a:t>‹#›</a:t>
            </a:fld>
            <a:endParaRPr lang="en-IN"/>
          </a:p>
        </p:txBody>
      </p:sp>
    </p:spTree>
    <p:extLst>
      <p:ext uri="{BB962C8B-B14F-4D97-AF65-F5344CB8AC3E}">
        <p14:creationId xmlns:p14="http://schemas.microsoft.com/office/powerpoint/2010/main" val="3006928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E3A26-B749-4954-B721-64FA861065DC}"/>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75423E1-66FD-4082-812E-615135A10E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D2D7506-6C29-4832-AA0F-602AB6F28461}"/>
              </a:ext>
            </a:extLst>
          </p:cNvPr>
          <p:cNvSpPr>
            <a:spLocks noGrp="1"/>
          </p:cNvSpPr>
          <p:nvPr>
            <p:ph type="dt" sz="half" idx="10"/>
          </p:nvPr>
        </p:nvSpPr>
        <p:spPr/>
        <p:txBody>
          <a:bodyPr/>
          <a:lstStyle/>
          <a:p>
            <a:fld id="{E12CEB23-1C4A-45B7-AC70-5B4E3B3C3BF5}" type="datetimeFigureOut">
              <a:rPr lang="en-IN" smtClean="0"/>
              <a:t>03-02-2020</a:t>
            </a:fld>
            <a:endParaRPr lang="en-IN"/>
          </a:p>
        </p:txBody>
      </p:sp>
      <p:sp>
        <p:nvSpPr>
          <p:cNvPr id="5" name="Footer Placeholder 4">
            <a:extLst>
              <a:ext uri="{FF2B5EF4-FFF2-40B4-BE49-F238E27FC236}">
                <a16:creationId xmlns:a16="http://schemas.microsoft.com/office/drawing/2014/main" id="{BA50BD51-6EAB-429C-B734-CF0CDA7010A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5769738-8AD0-455E-BDA0-FAB73B990DDE}"/>
              </a:ext>
            </a:extLst>
          </p:cNvPr>
          <p:cNvSpPr>
            <a:spLocks noGrp="1"/>
          </p:cNvSpPr>
          <p:nvPr>
            <p:ph type="sldNum" sz="quarter" idx="12"/>
          </p:nvPr>
        </p:nvSpPr>
        <p:spPr/>
        <p:txBody>
          <a:bodyPr/>
          <a:lstStyle/>
          <a:p>
            <a:fld id="{F93C0025-41C4-4380-BAAE-B8811FE10CD7}" type="slidenum">
              <a:rPr lang="en-IN" smtClean="0"/>
              <a:t>‹#›</a:t>
            </a:fld>
            <a:endParaRPr lang="en-IN"/>
          </a:p>
        </p:txBody>
      </p:sp>
    </p:spTree>
    <p:extLst>
      <p:ext uri="{BB962C8B-B14F-4D97-AF65-F5344CB8AC3E}">
        <p14:creationId xmlns:p14="http://schemas.microsoft.com/office/powerpoint/2010/main" val="1732914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6A8D29-169F-45F5-A659-EB6BFB5238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AA72A31-42DF-4952-AB12-644B1501A2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ADC362E-7325-47A3-94C0-BF02A544AD29}"/>
              </a:ext>
            </a:extLst>
          </p:cNvPr>
          <p:cNvSpPr>
            <a:spLocks noGrp="1"/>
          </p:cNvSpPr>
          <p:nvPr>
            <p:ph type="dt" sz="half" idx="10"/>
          </p:nvPr>
        </p:nvSpPr>
        <p:spPr/>
        <p:txBody>
          <a:bodyPr/>
          <a:lstStyle/>
          <a:p>
            <a:fld id="{E12CEB23-1C4A-45B7-AC70-5B4E3B3C3BF5}" type="datetimeFigureOut">
              <a:rPr lang="en-IN" smtClean="0"/>
              <a:t>03-02-2020</a:t>
            </a:fld>
            <a:endParaRPr lang="en-IN"/>
          </a:p>
        </p:txBody>
      </p:sp>
      <p:sp>
        <p:nvSpPr>
          <p:cNvPr id="5" name="Footer Placeholder 4">
            <a:extLst>
              <a:ext uri="{FF2B5EF4-FFF2-40B4-BE49-F238E27FC236}">
                <a16:creationId xmlns:a16="http://schemas.microsoft.com/office/drawing/2014/main" id="{B0D2F405-4BF7-4641-B472-E96E4CBE11D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B4D681E-DA6B-46F9-B611-7C9FE2F54CBC}"/>
              </a:ext>
            </a:extLst>
          </p:cNvPr>
          <p:cNvSpPr>
            <a:spLocks noGrp="1"/>
          </p:cNvSpPr>
          <p:nvPr>
            <p:ph type="sldNum" sz="quarter" idx="12"/>
          </p:nvPr>
        </p:nvSpPr>
        <p:spPr/>
        <p:txBody>
          <a:bodyPr/>
          <a:lstStyle/>
          <a:p>
            <a:fld id="{F93C0025-41C4-4380-BAAE-B8811FE10CD7}" type="slidenum">
              <a:rPr lang="en-IN" smtClean="0"/>
              <a:t>‹#›</a:t>
            </a:fld>
            <a:endParaRPr lang="en-IN"/>
          </a:p>
        </p:txBody>
      </p:sp>
    </p:spTree>
    <p:extLst>
      <p:ext uri="{BB962C8B-B14F-4D97-AF65-F5344CB8AC3E}">
        <p14:creationId xmlns:p14="http://schemas.microsoft.com/office/powerpoint/2010/main" val="895490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36104-10DD-4824-87EF-A2DC45E549C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3E21A1F-1186-4434-B6B2-954D0D3D9B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5D1C750-364B-479F-825F-F67737CF99C9}"/>
              </a:ext>
            </a:extLst>
          </p:cNvPr>
          <p:cNvSpPr>
            <a:spLocks noGrp="1"/>
          </p:cNvSpPr>
          <p:nvPr>
            <p:ph type="dt" sz="half" idx="10"/>
          </p:nvPr>
        </p:nvSpPr>
        <p:spPr/>
        <p:txBody>
          <a:bodyPr/>
          <a:lstStyle/>
          <a:p>
            <a:fld id="{E12CEB23-1C4A-45B7-AC70-5B4E3B3C3BF5}" type="datetimeFigureOut">
              <a:rPr lang="en-IN" smtClean="0"/>
              <a:t>03-02-2020</a:t>
            </a:fld>
            <a:endParaRPr lang="en-IN"/>
          </a:p>
        </p:txBody>
      </p:sp>
      <p:sp>
        <p:nvSpPr>
          <p:cNvPr id="5" name="Footer Placeholder 4">
            <a:extLst>
              <a:ext uri="{FF2B5EF4-FFF2-40B4-BE49-F238E27FC236}">
                <a16:creationId xmlns:a16="http://schemas.microsoft.com/office/drawing/2014/main" id="{8E84797B-3DE7-4EA7-A3D9-4F9814EF314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E7D9068-95B5-4DA9-9372-85144328E3CE}"/>
              </a:ext>
            </a:extLst>
          </p:cNvPr>
          <p:cNvSpPr>
            <a:spLocks noGrp="1"/>
          </p:cNvSpPr>
          <p:nvPr>
            <p:ph type="sldNum" sz="quarter" idx="12"/>
          </p:nvPr>
        </p:nvSpPr>
        <p:spPr/>
        <p:txBody>
          <a:bodyPr/>
          <a:lstStyle/>
          <a:p>
            <a:fld id="{F93C0025-41C4-4380-BAAE-B8811FE10CD7}" type="slidenum">
              <a:rPr lang="en-IN" smtClean="0"/>
              <a:t>‹#›</a:t>
            </a:fld>
            <a:endParaRPr lang="en-IN"/>
          </a:p>
        </p:txBody>
      </p:sp>
    </p:spTree>
    <p:extLst>
      <p:ext uri="{BB962C8B-B14F-4D97-AF65-F5344CB8AC3E}">
        <p14:creationId xmlns:p14="http://schemas.microsoft.com/office/powerpoint/2010/main" val="3875576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A9DF2-CA8B-42CF-8B8A-14DFDF2466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49F1DF63-1606-4C26-A506-4E2CEE03CE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05816E-EC7D-49CC-AD70-F6380318FE5A}"/>
              </a:ext>
            </a:extLst>
          </p:cNvPr>
          <p:cNvSpPr>
            <a:spLocks noGrp="1"/>
          </p:cNvSpPr>
          <p:nvPr>
            <p:ph type="dt" sz="half" idx="10"/>
          </p:nvPr>
        </p:nvSpPr>
        <p:spPr/>
        <p:txBody>
          <a:bodyPr/>
          <a:lstStyle/>
          <a:p>
            <a:fld id="{E12CEB23-1C4A-45B7-AC70-5B4E3B3C3BF5}" type="datetimeFigureOut">
              <a:rPr lang="en-IN" smtClean="0"/>
              <a:t>03-02-2020</a:t>
            </a:fld>
            <a:endParaRPr lang="en-IN"/>
          </a:p>
        </p:txBody>
      </p:sp>
      <p:sp>
        <p:nvSpPr>
          <p:cNvPr id="5" name="Footer Placeholder 4">
            <a:extLst>
              <a:ext uri="{FF2B5EF4-FFF2-40B4-BE49-F238E27FC236}">
                <a16:creationId xmlns:a16="http://schemas.microsoft.com/office/drawing/2014/main" id="{41DB3EEB-908B-4637-9ACE-0930BE77DB1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D75C230-F9DA-45DB-80C7-512F809D1635}"/>
              </a:ext>
            </a:extLst>
          </p:cNvPr>
          <p:cNvSpPr>
            <a:spLocks noGrp="1"/>
          </p:cNvSpPr>
          <p:nvPr>
            <p:ph type="sldNum" sz="quarter" idx="12"/>
          </p:nvPr>
        </p:nvSpPr>
        <p:spPr/>
        <p:txBody>
          <a:bodyPr/>
          <a:lstStyle/>
          <a:p>
            <a:fld id="{F93C0025-41C4-4380-BAAE-B8811FE10CD7}" type="slidenum">
              <a:rPr lang="en-IN" smtClean="0"/>
              <a:t>‹#›</a:t>
            </a:fld>
            <a:endParaRPr lang="en-IN"/>
          </a:p>
        </p:txBody>
      </p:sp>
    </p:spTree>
    <p:extLst>
      <p:ext uri="{BB962C8B-B14F-4D97-AF65-F5344CB8AC3E}">
        <p14:creationId xmlns:p14="http://schemas.microsoft.com/office/powerpoint/2010/main" val="3953463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22CE5-01F1-44D7-893B-161752C1E40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73EB8F0-56D4-47FA-88AA-87047D6E61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4F2779F1-A25C-457D-8416-289C8B4E16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41123A18-0A2E-416B-921B-FE6317FB117B}"/>
              </a:ext>
            </a:extLst>
          </p:cNvPr>
          <p:cNvSpPr>
            <a:spLocks noGrp="1"/>
          </p:cNvSpPr>
          <p:nvPr>
            <p:ph type="dt" sz="half" idx="10"/>
          </p:nvPr>
        </p:nvSpPr>
        <p:spPr/>
        <p:txBody>
          <a:bodyPr/>
          <a:lstStyle/>
          <a:p>
            <a:fld id="{E12CEB23-1C4A-45B7-AC70-5B4E3B3C3BF5}" type="datetimeFigureOut">
              <a:rPr lang="en-IN" smtClean="0"/>
              <a:t>03-02-2020</a:t>
            </a:fld>
            <a:endParaRPr lang="en-IN"/>
          </a:p>
        </p:txBody>
      </p:sp>
      <p:sp>
        <p:nvSpPr>
          <p:cNvPr id="6" name="Footer Placeholder 5">
            <a:extLst>
              <a:ext uri="{FF2B5EF4-FFF2-40B4-BE49-F238E27FC236}">
                <a16:creationId xmlns:a16="http://schemas.microsoft.com/office/drawing/2014/main" id="{5ABBF76F-C4D2-4C58-B77D-C1D491CB403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F311544-B88C-426C-AAC2-C4FA5199E3F0}"/>
              </a:ext>
            </a:extLst>
          </p:cNvPr>
          <p:cNvSpPr>
            <a:spLocks noGrp="1"/>
          </p:cNvSpPr>
          <p:nvPr>
            <p:ph type="sldNum" sz="quarter" idx="12"/>
          </p:nvPr>
        </p:nvSpPr>
        <p:spPr/>
        <p:txBody>
          <a:bodyPr/>
          <a:lstStyle/>
          <a:p>
            <a:fld id="{F93C0025-41C4-4380-BAAE-B8811FE10CD7}" type="slidenum">
              <a:rPr lang="en-IN" smtClean="0"/>
              <a:t>‹#›</a:t>
            </a:fld>
            <a:endParaRPr lang="en-IN"/>
          </a:p>
        </p:txBody>
      </p:sp>
    </p:spTree>
    <p:extLst>
      <p:ext uri="{BB962C8B-B14F-4D97-AF65-F5344CB8AC3E}">
        <p14:creationId xmlns:p14="http://schemas.microsoft.com/office/powerpoint/2010/main" val="4010329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02327-D558-4C22-A4C4-528BE2C0A92E}"/>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FCB3CC0-365A-428A-A1BC-2A9D9A5D72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2F0368-D92D-4953-88F8-F41B8C7F43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2F599E0F-073E-4E75-B742-479AC03CFF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4E439F-EDDB-4433-ADA6-4CFA22B3EB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0DB8B518-9446-4134-A4AF-1E19DCF7B8B5}"/>
              </a:ext>
            </a:extLst>
          </p:cNvPr>
          <p:cNvSpPr>
            <a:spLocks noGrp="1"/>
          </p:cNvSpPr>
          <p:nvPr>
            <p:ph type="dt" sz="half" idx="10"/>
          </p:nvPr>
        </p:nvSpPr>
        <p:spPr/>
        <p:txBody>
          <a:bodyPr/>
          <a:lstStyle/>
          <a:p>
            <a:fld id="{E12CEB23-1C4A-45B7-AC70-5B4E3B3C3BF5}" type="datetimeFigureOut">
              <a:rPr lang="en-IN" smtClean="0"/>
              <a:t>03-02-2020</a:t>
            </a:fld>
            <a:endParaRPr lang="en-IN"/>
          </a:p>
        </p:txBody>
      </p:sp>
      <p:sp>
        <p:nvSpPr>
          <p:cNvPr id="8" name="Footer Placeholder 7">
            <a:extLst>
              <a:ext uri="{FF2B5EF4-FFF2-40B4-BE49-F238E27FC236}">
                <a16:creationId xmlns:a16="http://schemas.microsoft.com/office/drawing/2014/main" id="{0DFDCA32-2D14-4044-9F05-3F90973E07B1}"/>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3D46DCD9-30B7-48FD-8306-EEC7363DB837}"/>
              </a:ext>
            </a:extLst>
          </p:cNvPr>
          <p:cNvSpPr>
            <a:spLocks noGrp="1"/>
          </p:cNvSpPr>
          <p:nvPr>
            <p:ph type="sldNum" sz="quarter" idx="12"/>
          </p:nvPr>
        </p:nvSpPr>
        <p:spPr/>
        <p:txBody>
          <a:bodyPr/>
          <a:lstStyle/>
          <a:p>
            <a:fld id="{F93C0025-41C4-4380-BAAE-B8811FE10CD7}" type="slidenum">
              <a:rPr lang="en-IN" smtClean="0"/>
              <a:t>‹#›</a:t>
            </a:fld>
            <a:endParaRPr lang="en-IN"/>
          </a:p>
        </p:txBody>
      </p:sp>
    </p:spTree>
    <p:extLst>
      <p:ext uri="{BB962C8B-B14F-4D97-AF65-F5344CB8AC3E}">
        <p14:creationId xmlns:p14="http://schemas.microsoft.com/office/powerpoint/2010/main" val="675426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BEA30-D5B3-45DF-817B-D706101B713A}"/>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E0258EF-212D-4F4F-BAB2-0E58F0621A68}"/>
              </a:ext>
            </a:extLst>
          </p:cNvPr>
          <p:cNvSpPr>
            <a:spLocks noGrp="1"/>
          </p:cNvSpPr>
          <p:nvPr>
            <p:ph type="dt" sz="half" idx="10"/>
          </p:nvPr>
        </p:nvSpPr>
        <p:spPr/>
        <p:txBody>
          <a:bodyPr/>
          <a:lstStyle/>
          <a:p>
            <a:fld id="{E12CEB23-1C4A-45B7-AC70-5B4E3B3C3BF5}" type="datetimeFigureOut">
              <a:rPr lang="en-IN" smtClean="0"/>
              <a:t>03-02-2020</a:t>
            </a:fld>
            <a:endParaRPr lang="en-IN"/>
          </a:p>
        </p:txBody>
      </p:sp>
      <p:sp>
        <p:nvSpPr>
          <p:cNvPr id="4" name="Footer Placeholder 3">
            <a:extLst>
              <a:ext uri="{FF2B5EF4-FFF2-40B4-BE49-F238E27FC236}">
                <a16:creationId xmlns:a16="http://schemas.microsoft.com/office/drawing/2014/main" id="{D58AA623-FB04-41C8-8EE9-31FE143EF87F}"/>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D26409C-6B85-4BE7-84FF-8FEF66F08E3C}"/>
              </a:ext>
            </a:extLst>
          </p:cNvPr>
          <p:cNvSpPr>
            <a:spLocks noGrp="1"/>
          </p:cNvSpPr>
          <p:nvPr>
            <p:ph type="sldNum" sz="quarter" idx="12"/>
          </p:nvPr>
        </p:nvSpPr>
        <p:spPr/>
        <p:txBody>
          <a:bodyPr/>
          <a:lstStyle/>
          <a:p>
            <a:fld id="{F93C0025-41C4-4380-BAAE-B8811FE10CD7}" type="slidenum">
              <a:rPr lang="en-IN" smtClean="0"/>
              <a:t>‹#›</a:t>
            </a:fld>
            <a:endParaRPr lang="en-IN"/>
          </a:p>
        </p:txBody>
      </p:sp>
    </p:spTree>
    <p:extLst>
      <p:ext uri="{BB962C8B-B14F-4D97-AF65-F5344CB8AC3E}">
        <p14:creationId xmlns:p14="http://schemas.microsoft.com/office/powerpoint/2010/main" val="460174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46BD83-84DC-4DEA-8DFB-64660B61332E}"/>
              </a:ext>
            </a:extLst>
          </p:cNvPr>
          <p:cNvSpPr>
            <a:spLocks noGrp="1"/>
          </p:cNvSpPr>
          <p:nvPr>
            <p:ph type="dt" sz="half" idx="10"/>
          </p:nvPr>
        </p:nvSpPr>
        <p:spPr/>
        <p:txBody>
          <a:bodyPr/>
          <a:lstStyle/>
          <a:p>
            <a:fld id="{E12CEB23-1C4A-45B7-AC70-5B4E3B3C3BF5}" type="datetimeFigureOut">
              <a:rPr lang="en-IN" smtClean="0"/>
              <a:t>03-02-2020</a:t>
            </a:fld>
            <a:endParaRPr lang="en-IN"/>
          </a:p>
        </p:txBody>
      </p:sp>
      <p:sp>
        <p:nvSpPr>
          <p:cNvPr id="3" name="Footer Placeholder 2">
            <a:extLst>
              <a:ext uri="{FF2B5EF4-FFF2-40B4-BE49-F238E27FC236}">
                <a16:creationId xmlns:a16="http://schemas.microsoft.com/office/drawing/2014/main" id="{7A6E90D6-963D-4D2E-8759-C5911B9ECA9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E729B184-C85F-4215-844E-C172A26624B0}"/>
              </a:ext>
            </a:extLst>
          </p:cNvPr>
          <p:cNvSpPr>
            <a:spLocks noGrp="1"/>
          </p:cNvSpPr>
          <p:nvPr>
            <p:ph type="sldNum" sz="quarter" idx="12"/>
          </p:nvPr>
        </p:nvSpPr>
        <p:spPr/>
        <p:txBody>
          <a:bodyPr/>
          <a:lstStyle/>
          <a:p>
            <a:fld id="{F93C0025-41C4-4380-BAAE-B8811FE10CD7}" type="slidenum">
              <a:rPr lang="en-IN" smtClean="0"/>
              <a:t>‹#›</a:t>
            </a:fld>
            <a:endParaRPr lang="en-IN"/>
          </a:p>
        </p:txBody>
      </p:sp>
    </p:spTree>
    <p:extLst>
      <p:ext uri="{BB962C8B-B14F-4D97-AF65-F5344CB8AC3E}">
        <p14:creationId xmlns:p14="http://schemas.microsoft.com/office/powerpoint/2010/main" val="1976578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DB312-7076-40F4-8144-9CA799A5C0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BCBC4169-2E7B-4BBE-A94D-6D45ECF2FA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9750688-218B-4CA6-902F-BDED41E0E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ED431B-5B03-4031-B092-1690F79B6A40}"/>
              </a:ext>
            </a:extLst>
          </p:cNvPr>
          <p:cNvSpPr>
            <a:spLocks noGrp="1"/>
          </p:cNvSpPr>
          <p:nvPr>
            <p:ph type="dt" sz="half" idx="10"/>
          </p:nvPr>
        </p:nvSpPr>
        <p:spPr/>
        <p:txBody>
          <a:bodyPr/>
          <a:lstStyle/>
          <a:p>
            <a:fld id="{E12CEB23-1C4A-45B7-AC70-5B4E3B3C3BF5}" type="datetimeFigureOut">
              <a:rPr lang="en-IN" smtClean="0"/>
              <a:t>03-02-2020</a:t>
            </a:fld>
            <a:endParaRPr lang="en-IN"/>
          </a:p>
        </p:txBody>
      </p:sp>
      <p:sp>
        <p:nvSpPr>
          <p:cNvPr id="6" name="Footer Placeholder 5">
            <a:extLst>
              <a:ext uri="{FF2B5EF4-FFF2-40B4-BE49-F238E27FC236}">
                <a16:creationId xmlns:a16="http://schemas.microsoft.com/office/drawing/2014/main" id="{D38B94F1-8EDB-4155-85E2-587236B2B2A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131F3B5-5A28-46D4-8477-6C6DE19DB0EA}"/>
              </a:ext>
            </a:extLst>
          </p:cNvPr>
          <p:cNvSpPr>
            <a:spLocks noGrp="1"/>
          </p:cNvSpPr>
          <p:nvPr>
            <p:ph type="sldNum" sz="quarter" idx="12"/>
          </p:nvPr>
        </p:nvSpPr>
        <p:spPr/>
        <p:txBody>
          <a:bodyPr/>
          <a:lstStyle/>
          <a:p>
            <a:fld id="{F93C0025-41C4-4380-BAAE-B8811FE10CD7}" type="slidenum">
              <a:rPr lang="en-IN" smtClean="0"/>
              <a:t>‹#›</a:t>
            </a:fld>
            <a:endParaRPr lang="en-IN"/>
          </a:p>
        </p:txBody>
      </p:sp>
    </p:spTree>
    <p:extLst>
      <p:ext uri="{BB962C8B-B14F-4D97-AF65-F5344CB8AC3E}">
        <p14:creationId xmlns:p14="http://schemas.microsoft.com/office/powerpoint/2010/main" val="2445842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2118E-D0A7-4A8E-9669-EB27F750C1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D0C789F6-30BF-4A3B-A89D-130BE72A8D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EB315694-9894-4B9A-ACE7-6FE54189AC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9E8979-C64D-4791-9A40-0798A8AFEAC4}"/>
              </a:ext>
            </a:extLst>
          </p:cNvPr>
          <p:cNvSpPr>
            <a:spLocks noGrp="1"/>
          </p:cNvSpPr>
          <p:nvPr>
            <p:ph type="dt" sz="half" idx="10"/>
          </p:nvPr>
        </p:nvSpPr>
        <p:spPr/>
        <p:txBody>
          <a:bodyPr/>
          <a:lstStyle/>
          <a:p>
            <a:fld id="{E12CEB23-1C4A-45B7-AC70-5B4E3B3C3BF5}" type="datetimeFigureOut">
              <a:rPr lang="en-IN" smtClean="0"/>
              <a:t>03-02-2020</a:t>
            </a:fld>
            <a:endParaRPr lang="en-IN"/>
          </a:p>
        </p:txBody>
      </p:sp>
      <p:sp>
        <p:nvSpPr>
          <p:cNvPr id="6" name="Footer Placeholder 5">
            <a:extLst>
              <a:ext uri="{FF2B5EF4-FFF2-40B4-BE49-F238E27FC236}">
                <a16:creationId xmlns:a16="http://schemas.microsoft.com/office/drawing/2014/main" id="{36A2C3A2-D935-460F-A83C-B78C41082A7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E8BB2E5-6635-4E4A-B62E-EBF44E4EAE95}"/>
              </a:ext>
            </a:extLst>
          </p:cNvPr>
          <p:cNvSpPr>
            <a:spLocks noGrp="1"/>
          </p:cNvSpPr>
          <p:nvPr>
            <p:ph type="sldNum" sz="quarter" idx="12"/>
          </p:nvPr>
        </p:nvSpPr>
        <p:spPr/>
        <p:txBody>
          <a:bodyPr/>
          <a:lstStyle/>
          <a:p>
            <a:fld id="{F93C0025-41C4-4380-BAAE-B8811FE10CD7}" type="slidenum">
              <a:rPr lang="en-IN" smtClean="0"/>
              <a:t>‹#›</a:t>
            </a:fld>
            <a:endParaRPr lang="en-IN"/>
          </a:p>
        </p:txBody>
      </p:sp>
    </p:spTree>
    <p:extLst>
      <p:ext uri="{BB962C8B-B14F-4D97-AF65-F5344CB8AC3E}">
        <p14:creationId xmlns:p14="http://schemas.microsoft.com/office/powerpoint/2010/main" val="3391261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C1448F-9933-48AD-B9E1-D6E2F643BB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0184D4C-D0BE-45A8-833B-29FF4C0B1D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BC73BF2-A54E-4C9A-9C72-DD63B53D7F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2CEB23-1C4A-45B7-AC70-5B4E3B3C3BF5}" type="datetimeFigureOut">
              <a:rPr lang="en-IN" smtClean="0"/>
              <a:t>03-02-2020</a:t>
            </a:fld>
            <a:endParaRPr lang="en-IN"/>
          </a:p>
        </p:txBody>
      </p:sp>
      <p:sp>
        <p:nvSpPr>
          <p:cNvPr id="5" name="Footer Placeholder 4">
            <a:extLst>
              <a:ext uri="{FF2B5EF4-FFF2-40B4-BE49-F238E27FC236}">
                <a16:creationId xmlns:a16="http://schemas.microsoft.com/office/drawing/2014/main" id="{F8696BDF-7D91-47C3-ABAB-6F4949C8E1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74D8EAB1-17F1-416B-86A1-E0D7D2181A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3C0025-41C4-4380-BAAE-B8811FE10CD7}" type="slidenum">
              <a:rPr lang="en-IN" smtClean="0"/>
              <a:t>‹#›</a:t>
            </a:fld>
            <a:endParaRPr lang="en-IN"/>
          </a:p>
        </p:txBody>
      </p:sp>
    </p:spTree>
    <p:extLst>
      <p:ext uri="{BB962C8B-B14F-4D97-AF65-F5344CB8AC3E}">
        <p14:creationId xmlns:p14="http://schemas.microsoft.com/office/powerpoint/2010/main" val="392025957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treasuty2.tn.gov.in/reports.aspx"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90B97D-B8BA-4158-BCB5-C70F9F69D410}"/>
              </a:ext>
            </a:extLst>
          </p:cNvPr>
          <p:cNvSpPr/>
          <p:nvPr/>
        </p:nvSpPr>
        <p:spPr>
          <a:xfrm>
            <a:off x="564204" y="1166843"/>
            <a:ext cx="11138170" cy="4154984"/>
          </a:xfrm>
          <a:prstGeom prst="rect">
            <a:avLst/>
          </a:prstGeom>
        </p:spPr>
        <p:txBody>
          <a:bodyPr wrap="square">
            <a:spAutoFit/>
          </a:bodyPr>
          <a:lstStyle/>
          <a:p>
            <a:pPr algn="ctr"/>
            <a:r>
              <a:rPr lang="en-US" sz="2400" dirty="0">
                <a:solidFill>
                  <a:schemeClr val="bg1"/>
                </a:solidFill>
              </a:rPr>
              <a:t>CONTRIBUTORY PENSION SCHEME – CLEARANCE OF MISSING CREDITS</a:t>
            </a:r>
          </a:p>
          <a:p>
            <a:pPr algn="ctr"/>
            <a:r>
              <a:rPr lang="en-US" sz="2400" dirty="0">
                <a:solidFill>
                  <a:schemeClr val="bg1"/>
                </a:solidFill>
              </a:rPr>
              <a:t>OVERVIEW OF EXISTING SYSTEM</a:t>
            </a:r>
          </a:p>
          <a:p>
            <a:pPr algn="ctr"/>
            <a:endParaRPr lang="en-US" dirty="0">
              <a:solidFill>
                <a:schemeClr val="bg1"/>
              </a:solidFill>
            </a:endParaRPr>
          </a:p>
          <a:p>
            <a:r>
              <a:rPr lang="en-US" dirty="0">
                <a:solidFill>
                  <a:schemeClr val="bg1"/>
                </a:solidFill>
              </a:rPr>
              <a:t>In Earlier The Cps schedule details entered manually by the A.G's Office.</a:t>
            </a:r>
          </a:p>
          <a:p>
            <a:endParaRPr lang="en-US" dirty="0">
              <a:solidFill>
                <a:schemeClr val="bg1"/>
              </a:solidFill>
            </a:endParaRPr>
          </a:p>
          <a:p>
            <a:r>
              <a:rPr lang="en-US" dirty="0">
                <a:solidFill>
                  <a:schemeClr val="bg1"/>
                </a:solidFill>
              </a:rPr>
              <a:t>After Taken over by GDC, the Text File system has been introduced and it has been implemented</a:t>
            </a:r>
          </a:p>
          <a:p>
            <a:r>
              <a:rPr lang="en-US" dirty="0">
                <a:solidFill>
                  <a:schemeClr val="bg1"/>
                </a:solidFill>
              </a:rPr>
              <a:t>statewide.</a:t>
            </a:r>
          </a:p>
          <a:p>
            <a:endParaRPr lang="en-US" dirty="0">
              <a:solidFill>
                <a:schemeClr val="bg1"/>
              </a:solidFill>
            </a:endParaRPr>
          </a:p>
          <a:p>
            <a:r>
              <a:rPr lang="en-US" dirty="0">
                <a:solidFill>
                  <a:schemeClr val="bg1"/>
                </a:solidFill>
              </a:rPr>
              <a:t>In the system, the error records are removed and It is uploaded as Part Want and Full want in online. All the online entries has been entered by DDO/TO/PAO and processed by GDC.</a:t>
            </a:r>
          </a:p>
          <a:p>
            <a:endParaRPr lang="en-US" dirty="0">
              <a:solidFill>
                <a:schemeClr val="bg1"/>
              </a:solidFill>
            </a:endParaRPr>
          </a:p>
          <a:p>
            <a:r>
              <a:rPr lang="en-US" dirty="0">
                <a:solidFill>
                  <a:schemeClr val="bg1"/>
                </a:solidFill>
              </a:rPr>
              <a:t>The existing system has some disadvantage of removing the error records and the user in Treasury Level has to input Lot of details and user doesn’t know the errors occurred. To overcome this error, a new text uploading system has been tested. </a:t>
            </a:r>
            <a:endParaRPr lang="en-IN" dirty="0">
              <a:solidFill>
                <a:schemeClr val="bg1"/>
              </a:solidFill>
            </a:endParaRPr>
          </a:p>
        </p:txBody>
      </p:sp>
    </p:spTree>
    <p:extLst>
      <p:ext uri="{BB962C8B-B14F-4D97-AF65-F5344CB8AC3E}">
        <p14:creationId xmlns:p14="http://schemas.microsoft.com/office/powerpoint/2010/main" val="2178981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Capture8">
            <a:extLst>
              <a:ext uri="{FF2B5EF4-FFF2-40B4-BE49-F238E27FC236}">
                <a16:creationId xmlns:a16="http://schemas.microsoft.com/office/drawing/2014/main" id="{23164500-4557-45BF-A6E8-4E2EFF96884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92113"/>
            <a:ext cx="12192000" cy="6072187"/>
          </a:xfrm>
          <a:prstGeom prst="rect">
            <a:avLst/>
          </a:prstGeom>
        </p:spPr>
      </p:pic>
      <p:sp>
        <p:nvSpPr>
          <p:cNvPr id="5" name="Rectangle 4">
            <a:extLst>
              <a:ext uri="{FF2B5EF4-FFF2-40B4-BE49-F238E27FC236}">
                <a16:creationId xmlns:a16="http://schemas.microsoft.com/office/drawing/2014/main" id="{4ECDFB5A-2AE0-4577-91C3-1F267B180464}"/>
              </a:ext>
            </a:extLst>
          </p:cNvPr>
          <p:cNvSpPr/>
          <p:nvPr/>
        </p:nvSpPr>
        <p:spPr>
          <a:xfrm>
            <a:off x="601362" y="5074508"/>
            <a:ext cx="1771135" cy="54369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dirty="0"/>
              <a:t>Cps excel file downloaded</a:t>
            </a:r>
          </a:p>
        </p:txBody>
      </p:sp>
      <p:cxnSp>
        <p:nvCxnSpPr>
          <p:cNvPr id="7" name="Connector: Elbow 6">
            <a:extLst>
              <a:ext uri="{FF2B5EF4-FFF2-40B4-BE49-F238E27FC236}">
                <a16:creationId xmlns:a16="http://schemas.microsoft.com/office/drawing/2014/main" id="{F98E3628-F758-4265-8B87-13302626C40B}"/>
              </a:ext>
            </a:extLst>
          </p:cNvPr>
          <p:cNvCxnSpPr>
            <a:endCxn id="5" idx="2"/>
          </p:cNvCxnSpPr>
          <p:nvPr/>
        </p:nvCxnSpPr>
        <p:spPr>
          <a:xfrm rot="5400000" flipH="1" flipV="1">
            <a:off x="1085335" y="5867400"/>
            <a:ext cx="650790" cy="152400"/>
          </a:xfrm>
          <a:prstGeom prst="bentConnector3">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875396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Capture10">
            <a:extLst>
              <a:ext uri="{FF2B5EF4-FFF2-40B4-BE49-F238E27FC236}">
                <a16:creationId xmlns:a16="http://schemas.microsoft.com/office/drawing/2014/main" id="{41ECB21D-139A-4E50-B08E-6049DB722BC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15913"/>
            <a:ext cx="12192000" cy="6226175"/>
          </a:xfrm>
          <a:prstGeom prst="rect">
            <a:avLst/>
          </a:prstGeom>
        </p:spPr>
      </p:pic>
      <p:sp>
        <p:nvSpPr>
          <p:cNvPr id="2" name="Rectangle 1">
            <a:extLst>
              <a:ext uri="{FF2B5EF4-FFF2-40B4-BE49-F238E27FC236}">
                <a16:creationId xmlns:a16="http://schemas.microsoft.com/office/drawing/2014/main" id="{6712B674-F3EC-42EE-8ED4-7635299A4AE8}"/>
              </a:ext>
            </a:extLst>
          </p:cNvPr>
          <p:cNvSpPr/>
          <p:nvPr/>
        </p:nvSpPr>
        <p:spPr>
          <a:xfrm>
            <a:off x="7463481" y="411892"/>
            <a:ext cx="4399005" cy="73316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dirty="0"/>
              <a:t>Encashment date : Change the date format for the below method(DD/MM/YYYY)</a:t>
            </a:r>
          </a:p>
        </p:txBody>
      </p:sp>
      <p:cxnSp>
        <p:nvCxnSpPr>
          <p:cNvPr id="5" name="Connector: Elbow 4">
            <a:extLst>
              <a:ext uri="{FF2B5EF4-FFF2-40B4-BE49-F238E27FC236}">
                <a16:creationId xmlns:a16="http://schemas.microsoft.com/office/drawing/2014/main" id="{96667D04-D838-40ED-AFA5-80C1C300F3F2}"/>
              </a:ext>
            </a:extLst>
          </p:cNvPr>
          <p:cNvCxnSpPr/>
          <p:nvPr/>
        </p:nvCxnSpPr>
        <p:spPr>
          <a:xfrm>
            <a:off x="3707027" y="2158314"/>
            <a:ext cx="2273643" cy="1482810"/>
          </a:xfrm>
          <a:prstGeom prst="bentConnector3">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8" name="Straight Arrow Connector 7">
            <a:extLst>
              <a:ext uri="{FF2B5EF4-FFF2-40B4-BE49-F238E27FC236}">
                <a16:creationId xmlns:a16="http://schemas.microsoft.com/office/drawing/2014/main" id="{91956F9C-9B75-4753-9C2C-88BA4FA5531B}"/>
              </a:ext>
            </a:extLst>
          </p:cNvPr>
          <p:cNvCxnSpPr/>
          <p:nvPr/>
        </p:nvCxnSpPr>
        <p:spPr>
          <a:xfrm flipV="1">
            <a:off x="7998941" y="996778"/>
            <a:ext cx="988540" cy="1911179"/>
          </a:xfrm>
          <a:prstGeom prst="straightConnector1">
            <a:avLst/>
          </a:prstGeom>
          <a:ln>
            <a:headEnd type="triangle"/>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527595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Capture11">
            <a:extLst>
              <a:ext uri="{FF2B5EF4-FFF2-40B4-BE49-F238E27FC236}">
                <a16:creationId xmlns:a16="http://schemas.microsoft.com/office/drawing/2014/main" id="{B3D939B7-3855-4F46-9470-D6191B8A046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88938"/>
            <a:ext cx="12192000" cy="6078537"/>
          </a:xfrm>
          <a:prstGeom prst="rect">
            <a:avLst/>
          </a:prstGeom>
        </p:spPr>
      </p:pic>
    </p:spTree>
    <p:extLst>
      <p:ext uri="{BB962C8B-B14F-4D97-AF65-F5344CB8AC3E}">
        <p14:creationId xmlns:p14="http://schemas.microsoft.com/office/powerpoint/2010/main" val="3021644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Capture12">
            <a:extLst>
              <a:ext uri="{FF2B5EF4-FFF2-40B4-BE49-F238E27FC236}">
                <a16:creationId xmlns:a16="http://schemas.microsoft.com/office/drawing/2014/main" id="{3CFC8CE5-A5B1-4170-A777-227AC3E7D50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76238"/>
            <a:ext cx="12192000" cy="6105525"/>
          </a:xfrm>
          <a:prstGeom prst="rect">
            <a:avLst/>
          </a:prstGeom>
        </p:spPr>
      </p:pic>
      <p:sp>
        <p:nvSpPr>
          <p:cNvPr id="4" name="Rectangle 3">
            <a:extLst>
              <a:ext uri="{FF2B5EF4-FFF2-40B4-BE49-F238E27FC236}">
                <a16:creationId xmlns:a16="http://schemas.microsoft.com/office/drawing/2014/main" id="{AABA20D6-7961-43BB-8E3A-DBC4159E76EB}"/>
              </a:ext>
            </a:extLst>
          </p:cNvPr>
          <p:cNvSpPr/>
          <p:nvPr/>
        </p:nvSpPr>
        <p:spPr>
          <a:xfrm>
            <a:off x="963827" y="1400432"/>
            <a:ext cx="4654378" cy="111210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dirty="0"/>
              <a:t>TOKENNO COLUMN RIGHT CLICK -&gt;FORMAT CELLS -&gt; NUMBER-&gt;Decimal Places-’0’-&gt;ok</a:t>
            </a:r>
          </a:p>
          <a:p>
            <a:pPr algn="ctr"/>
            <a:endParaRPr lang="en-IN" dirty="0"/>
          </a:p>
        </p:txBody>
      </p:sp>
    </p:spTree>
    <p:extLst>
      <p:ext uri="{BB962C8B-B14F-4D97-AF65-F5344CB8AC3E}">
        <p14:creationId xmlns:p14="http://schemas.microsoft.com/office/powerpoint/2010/main" val="3255687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Capture13">
            <a:extLst>
              <a:ext uri="{FF2B5EF4-FFF2-40B4-BE49-F238E27FC236}">
                <a16:creationId xmlns:a16="http://schemas.microsoft.com/office/drawing/2014/main" id="{249C62AF-A5F7-43C8-A025-7721B2E2184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76238"/>
            <a:ext cx="12192000" cy="6105525"/>
          </a:xfrm>
          <a:prstGeom prst="rect">
            <a:avLst/>
          </a:prstGeom>
        </p:spPr>
      </p:pic>
    </p:spTree>
    <p:extLst>
      <p:ext uri="{BB962C8B-B14F-4D97-AF65-F5344CB8AC3E}">
        <p14:creationId xmlns:p14="http://schemas.microsoft.com/office/powerpoint/2010/main" val="3782406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Capture14">
            <a:extLst>
              <a:ext uri="{FF2B5EF4-FFF2-40B4-BE49-F238E27FC236}">
                <a16:creationId xmlns:a16="http://schemas.microsoft.com/office/drawing/2014/main" id="{DF12AC11-275C-42C5-A890-7D1BE6F5A80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15913"/>
            <a:ext cx="12192000" cy="6226175"/>
          </a:xfrm>
          <a:prstGeom prst="rect">
            <a:avLst/>
          </a:prstGeom>
        </p:spPr>
      </p:pic>
      <p:sp>
        <p:nvSpPr>
          <p:cNvPr id="2" name="Rectangle 1">
            <a:extLst>
              <a:ext uri="{FF2B5EF4-FFF2-40B4-BE49-F238E27FC236}">
                <a16:creationId xmlns:a16="http://schemas.microsoft.com/office/drawing/2014/main" id="{5FF5B0B3-D924-4774-A684-CEFCB1FAF2C3}"/>
              </a:ext>
            </a:extLst>
          </p:cNvPr>
          <p:cNvSpPr/>
          <p:nvPr/>
        </p:nvSpPr>
        <p:spPr>
          <a:xfrm>
            <a:off x="4209535" y="214184"/>
            <a:ext cx="3929449" cy="8979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dirty="0"/>
              <a:t>Saves as file type: cps oct 2019</a:t>
            </a:r>
            <a:r>
              <a:rPr lang="en-IN" dirty="0">
                <a:solidFill>
                  <a:srgbClr val="FF0000"/>
                </a:solidFill>
              </a:rPr>
              <a:t>.xlsx</a:t>
            </a:r>
          </a:p>
        </p:txBody>
      </p:sp>
    </p:spTree>
    <p:extLst>
      <p:ext uri="{BB962C8B-B14F-4D97-AF65-F5344CB8AC3E}">
        <p14:creationId xmlns:p14="http://schemas.microsoft.com/office/powerpoint/2010/main" val="3868804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Capture15">
            <a:extLst>
              <a:ext uri="{FF2B5EF4-FFF2-40B4-BE49-F238E27FC236}">
                <a16:creationId xmlns:a16="http://schemas.microsoft.com/office/drawing/2014/main" id="{60175537-42F3-42A0-B735-C22F2257D66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542925"/>
            <a:ext cx="12192000" cy="5772150"/>
          </a:xfrm>
          <a:prstGeom prst="rect">
            <a:avLst/>
          </a:prstGeom>
        </p:spPr>
      </p:pic>
      <p:sp>
        <p:nvSpPr>
          <p:cNvPr id="2" name="Rectangle 1">
            <a:extLst>
              <a:ext uri="{FF2B5EF4-FFF2-40B4-BE49-F238E27FC236}">
                <a16:creationId xmlns:a16="http://schemas.microsoft.com/office/drawing/2014/main" id="{017A502A-E7BD-4745-A5ED-5EFC86CE771D}"/>
              </a:ext>
            </a:extLst>
          </p:cNvPr>
          <p:cNvSpPr/>
          <p:nvPr/>
        </p:nvSpPr>
        <p:spPr>
          <a:xfrm>
            <a:off x="6738551" y="2512541"/>
            <a:ext cx="3995352" cy="108739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dirty="0"/>
              <a:t>Cps oct 2019 abstract data(excel) successfully completed as per procedures.</a:t>
            </a:r>
          </a:p>
        </p:txBody>
      </p:sp>
      <p:cxnSp>
        <p:nvCxnSpPr>
          <p:cNvPr id="5" name="Connector: Elbow 4">
            <a:extLst>
              <a:ext uri="{FF2B5EF4-FFF2-40B4-BE49-F238E27FC236}">
                <a16:creationId xmlns:a16="http://schemas.microsoft.com/office/drawing/2014/main" id="{B1A22F72-24DB-4576-B7EA-552A05EE2CA9}"/>
              </a:ext>
            </a:extLst>
          </p:cNvPr>
          <p:cNvCxnSpPr/>
          <p:nvPr/>
        </p:nvCxnSpPr>
        <p:spPr>
          <a:xfrm flipV="1">
            <a:off x="3566984" y="2767914"/>
            <a:ext cx="3163330" cy="313037"/>
          </a:xfrm>
          <a:prstGeom prst="bentConnector3">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419151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Capture16">
            <a:extLst>
              <a:ext uri="{FF2B5EF4-FFF2-40B4-BE49-F238E27FC236}">
                <a16:creationId xmlns:a16="http://schemas.microsoft.com/office/drawing/2014/main" id="{D915AE27-EB0E-4575-9DC1-39EF09860EE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854075"/>
            <a:ext cx="12192000" cy="5149850"/>
          </a:xfrm>
          <a:prstGeom prst="rect">
            <a:avLst/>
          </a:prstGeom>
        </p:spPr>
      </p:pic>
      <p:sp>
        <p:nvSpPr>
          <p:cNvPr id="2" name="Oval 1">
            <a:extLst>
              <a:ext uri="{FF2B5EF4-FFF2-40B4-BE49-F238E27FC236}">
                <a16:creationId xmlns:a16="http://schemas.microsoft.com/office/drawing/2014/main" id="{19BA1EAD-5B44-49BF-8C34-E4DCF7B07AD1}"/>
              </a:ext>
            </a:extLst>
          </p:cNvPr>
          <p:cNvSpPr/>
          <p:nvPr/>
        </p:nvSpPr>
        <p:spPr>
          <a:xfrm>
            <a:off x="6096000" y="2784389"/>
            <a:ext cx="4662616" cy="96382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dirty="0"/>
              <a:t>Select Month, Year ,Browser(cps oct 2019.xlsx) and Submit</a:t>
            </a:r>
          </a:p>
        </p:txBody>
      </p:sp>
      <p:cxnSp>
        <p:nvCxnSpPr>
          <p:cNvPr id="5" name="Connector: Curved 4">
            <a:extLst>
              <a:ext uri="{FF2B5EF4-FFF2-40B4-BE49-F238E27FC236}">
                <a16:creationId xmlns:a16="http://schemas.microsoft.com/office/drawing/2014/main" id="{8B8F5574-A144-4F82-8225-5BF5BABB13B3}"/>
              </a:ext>
            </a:extLst>
          </p:cNvPr>
          <p:cNvCxnSpPr/>
          <p:nvPr/>
        </p:nvCxnSpPr>
        <p:spPr>
          <a:xfrm flipV="1">
            <a:off x="996778" y="3509319"/>
            <a:ext cx="5371071" cy="1161535"/>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nector: Curved 6">
            <a:extLst>
              <a:ext uri="{FF2B5EF4-FFF2-40B4-BE49-F238E27FC236}">
                <a16:creationId xmlns:a16="http://schemas.microsoft.com/office/drawing/2014/main" id="{9075E1F1-6EC1-4FC3-90ED-5CA0951AABD6}"/>
              </a:ext>
            </a:extLst>
          </p:cNvPr>
          <p:cNvCxnSpPr/>
          <p:nvPr/>
        </p:nvCxnSpPr>
        <p:spPr>
          <a:xfrm flipV="1">
            <a:off x="4481384" y="3509319"/>
            <a:ext cx="1886465" cy="1161535"/>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Connector: Curved 8">
            <a:extLst>
              <a:ext uri="{FF2B5EF4-FFF2-40B4-BE49-F238E27FC236}">
                <a16:creationId xmlns:a16="http://schemas.microsoft.com/office/drawing/2014/main" id="{3458BB22-8BD8-4940-B5CF-FCD46DED48AD}"/>
              </a:ext>
            </a:extLst>
          </p:cNvPr>
          <p:cNvCxnSpPr/>
          <p:nvPr/>
        </p:nvCxnSpPr>
        <p:spPr>
          <a:xfrm>
            <a:off x="6367849" y="3509319"/>
            <a:ext cx="3723502" cy="1334530"/>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1463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Capture17">
            <a:extLst>
              <a:ext uri="{FF2B5EF4-FFF2-40B4-BE49-F238E27FC236}">
                <a16:creationId xmlns:a16="http://schemas.microsoft.com/office/drawing/2014/main" id="{28A4C86D-707A-45CE-87B1-B0784B3290B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263650"/>
            <a:ext cx="12192000" cy="4329113"/>
          </a:xfrm>
          <a:prstGeom prst="rect">
            <a:avLst/>
          </a:prstGeom>
        </p:spPr>
      </p:pic>
      <p:sp>
        <p:nvSpPr>
          <p:cNvPr id="2" name="Rectangle 1">
            <a:extLst>
              <a:ext uri="{FF2B5EF4-FFF2-40B4-BE49-F238E27FC236}">
                <a16:creationId xmlns:a16="http://schemas.microsoft.com/office/drawing/2014/main" id="{58899012-B7C6-4180-AE25-BF874716F104}"/>
              </a:ext>
            </a:extLst>
          </p:cNvPr>
          <p:cNvSpPr/>
          <p:nvPr/>
        </p:nvSpPr>
        <p:spPr>
          <a:xfrm>
            <a:off x="3509319" y="2998573"/>
            <a:ext cx="3715265" cy="57664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dirty="0"/>
              <a:t>Successfully inserted </a:t>
            </a:r>
          </a:p>
        </p:txBody>
      </p:sp>
      <p:cxnSp>
        <p:nvCxnSpPr>
          <p:cNvPr id="5" name="Connector: Curved 4">
            <a:extLst>
              <a:ext uri="{FF2B5EF4-FFF2-40B4-BE49-F238E27FC236}">
                <a16:creationId xmlns:a16="http://schemas.microsoft.com/office/drawing/2014/main" id="{9C8F794C-A70F-4DF1-BDCE-9287FB215971}"/>
              </a:ext>
            </a:extLst>
          </p:cNvPr>
          <p:cNvCxnSpPr>
            <a:endCxn id="2" idx="1"/>
          </p:cNvCxnSpPr>
          <p:nvPr/>
        </p:nvCxnSpPr>
        <p:spPr>
          <a:xfrm flipV="1">
            <a:off x="1441622" y="3286898"/>
            <a:ext cx="2067697" cy="634313"/>
          </a:xfrm>
          <a:prstGeom prst="curvedConnector3">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906668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Capture18">
            <a:extLst>
              <a:ext uri="{FF2B5EF4-FFF2-40B4-BE49-F238E27FC236}">
                <a16:creationId xmlns:a16="http://schemas.microsoft.com/office/drawing/2014/main" id="{F436A633-A492-42F6-8AA4-D289CE81954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882650"/>
            <a:ext cx="12192000" cy="5092700"/>
          </a:xfrm>
          <a:prstGeom prst="rect">
            <a:avLst/>
          </a:prstGeom>
        </p:spPr>
      </p:pic>
      <p:sp>
        <p:nvSpPr>
          <p:cNvPr id="2" name="Rectangle 1">
            <a:extLst>
              <a:ext uri="{FF2B5EF4-FFF2-40B4-BE49-F238E27FC236}">
                <a16:creationId xmlns:a16="http://schemas.microsoft.com/office/drawing/2014/main" id="{341BC740-8319-4DB8-BD42-995A44865219}"/>
              </a:ext>
            </a:extLst>
          </p:cNvPr>
          <p:cNvSpPr/>
          <p:nvPr/>
        </p:nvSpPr>
        <p:spPr>
          <a:xfrm>
            <a:off x="675503" y="271849"/>
            <a:ext cx="9901881" cy="61080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dirty="0"/>
              <a:t>View Abstract: Text File upload-&gt;View Abstract(.xlsx file uploaded data only showing)</a:t>
            </a:r>
          </a:p>
        </p:txBody>
      </p:sp>
    </p:spTree>
    <p:extLst>
      <p:ext uri="{BB962C8B-B14F-4D97-AF65-F5344CB8AC3E}">
        <p14:creationId xmlns:p14="http://schemas.microsoft.com/office/powerpoint/2010/main" val="1423396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E43DCE-FC72-406A-BDBC-44F946DAB3F7}"/>
              </a:ext>
            </a:extLst>
          </p:cNvPr>
          <p:cNvSpPr/>
          <p:nvPr/>
        </p:nvSpPr>
        <p:spPr>
          <a:xfrm>
            <a:off x="703634" y="642424"/>
            <a:ext cx="10599906" cy="10064294"/>
          </a:xfrm>
          <a:prstGeom prst="rect">
            <a:avLst/>
          </a:prstGeom>
        </p:spPr>
        <p:txBody>
          <a:bodyPr wrap="square">
            <a:spAutoFit/>
          </a:bodyPr>
          <a:lstStyle/>
          <a:p>
            <a:pPr algn="ctr"/>
            <a:r>
              <a:rPr lang="en-US" dirty="0">
                <a:solidFill>
                  <a:schemeClr val="bg1"/>
                </a:solidFill>
              </a:rPr>
              <a:t>CONTRIBUTORY PENSION SCHEME – CLEARANCE OF MISSING CREDITS</a:t>
            </a:r>
            <a:endParaRPr lang="en-IN" dirty="0">
              <a:solidFill>
                <a:schemeClr val="bg1"/>
              </a:solidFill>
            </a:endParaRPr>
          </a:p>
          <a:p>
            <a:pPr algn="ctr"/>
            <a:r>
              <a:rPr lang="en-US" dirty="0">
                <a:solidFill>
                  <a:schemeClr val="bg1"/>
                </a:solidFill>
              </a:rPr>
              <a:t>OVERVIEW OF NEW SYSTEM</a:t>
            </a:r>
          </a:p>
          <a:p>
            <a:pPr algn="ctr"/>
            <a:endParaRPr lang="en-IN" dirty="0">
              <a:solidFill>
                <a:schemeClr val="bg1"/>
              </a:solidFill>
            </a:endParaRPr>
          </a:p>
          <a:p>
            <a:pPr marL="342900" indent="-342900">
              <a:buAutoNum type="arabicParenR"/>
            </a:pPr>
            <a:r>
              <a:rPr lang="en-US" dirty="0">
                <a:solidFill>
                  <a:schemeClr val="bg1"/>
                </a:solidFill>
              </a:rPr>
              <a:t>A new system has been created and tested to clear the schedule missing credits in treasury level, all the errors are short listed in four categories namely </a:t>
            </a:r>
          </a:p>
          <a:p>
            <a:endParaRPr lang="en-IN" dirty="0">
              <a:solidFill>
                <a:schemeClr val="bg1"/>
              </a:solidFill>
            </a:endParaRPr>
          </a:p>
          <a:p>
            <a:r>
              <a:rPr lang="en-US" dirty="0">
                <a:solidFill>
                  <a:schemeClr val="bg1"/>
                </a:solidFill>
              </a:rPr>
              <a:t>            1)Upload Error</a:t>
            </a:r>
            <a:endParaRPr lang="en-IN" dirty="0">
              <a:solidFill>
                <a:schemeClr val="bg1"/>
              </a:solidFill>
            </a:endParaRPr>
          </a:p>
          <a:p>
            <a:r>
              <a:rPr lang="en-US" dirty="0">
                <a:solidFill>
                  <a:schemeClr val="bg1"/>
                </a:solidFill>
              </a:rPr>
              <a:t>            2)Name Mismatch </a:t>
            </a:r>
            <a:endParaRPr lang="en-IN" dirty="0">
              <a:solidFill>
                <a:schemeClr val="bg1"/>
              </a:solidFill>
            </a:endParaRPr>
          </a:p>
          <a:p>
            <a:r>
              <a:rPr lang="en-US" dirty="0">
                <a:solidFill>
                  <a:schemeClr val="bg1"/>
                </a:solidFill>
              </a:rPr>
              <a:t>            3)Excess Payment</a:t>
            </a:r>
            <a:endParaRPr lang="en-IN" dirty="0">
              <a:solidFill>
                <a:schemeClr val="bg1"/>
              </a:solidFill>
            </a:endParaRPr>
          </a:p>
          <a:p>
            <a:r>
              <a:rPr lang="en-US" dirty="0">
                <a:solidFill>
                  <a:schemeClr val="bg1"/>
                </a:solidFill>
              </a:rPr>
              <a:t>            4)Ref Date Error</a:t>
            </a:r>
            <a:endParaRPr lang="en-IN" dirty="0">
              <a:solidFill>
                <a:schemeClr val="bg1"/>
              </a:solidFill>
            </a:endParaRPr>
          </a:p>
          <a:p>
            <a:r>
              <a:rPr lang="en-US" dirty="0">
                <a:solidFill>
                  <a:schemeClr val="bg1"/>
                </a:solidFill>
              </a:rPr>
              <a:t>The above errors are identified and updated the correct data in this system.</a:t>
            </a:r>
          </a:p>
          <a:p>
            <a:endParaRPr lang="en-IN" dirty="0">
              <a:solidFill>
                <a:schemeClr val="bg1"/>
              </a:solidFill>
            </a:endParaRPr>
          </a:p>
          <a:p>
            <a:r>
              <a:rPr lang="en-US" dirty="0">
                <a:solidFill>
                  <a:schemeClr val="bg1"/>
                </a:solidFill>
              </a:rPr>
              <a:t>2) A new system has been created and tested to clear the challan missing credits both in DDO level and in treasury level and named as </a:t>
            </a:r>
            <a:r>
              <a:rPr lang="en-US" b="1" dirty="0">
                <a:solidFill>
                  <a:schemeClr val="bg1"/>
                </a:solidFill>
              </a:rPr>
              <a:t>ONLINE CPS CHALLAN GENERATION FORM.</a:t>
            </a:r>
            <a:r>
              <a:rPr lang="en-US" dirty="0">
                <a:solidFill>
                  <a:schemeClr val="bg1"/>
                </a:solidFill>
              </a:rPr>
              <a:t> This process reduces the lot of data feeding work in Treasury level. In the existing system some of the DDOs are remitting the CPS challan without schedule details. But this system not allows to generate and remit the challan without individual details.</a:t>
            </a:r>
            <a:endParaRPr lang="en-IN"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p:txBody>
      </p:sp>
    </p:spTree>
    <p:extLst>
      <p:ext uri="{BB962C8B-B14F-4D97-AF65-F5344CB8AC3E}">
        <p14:creationId xmlns:p14="http://schemas.microsoft.com/office/powerpoint/2010/main" val="2193201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Capture19">
            <a:extLst>
              <a:ext uri="{FF2B5EF4-FFF2-40B4-BE49-F238E27FC236}">
                <a16:creationId xmlns:a16="http://schemas.microsoft.com/office/drawing/2014/main" id="{0BA9023D-8DD1-4622-BBCD-A260D97AAA8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175" y="0"/>
            <a:ext cx="12185650" cy="6858000"/>
          </a:xfrm>
          <a:prstGeom prst="rect">
            <a:avLst/>
          </a:prstGeom>
        </p:spPr>
      </p:pic>
      <p:sp>
        <p:nvSpPr>
          <p:cNvPr id="2" name="Rectangle 1">
            <a:extLst>
              <a:ext uri="{FF2B5EF4-FFF2-40B4-BE49-F238E27FC236}">
                <a16:creationId xmlns:a16="http://schemas.microsoft.com/office/drawing/2014/main" id="{A836E169-C49B-4EE8-BB50-2D84C8D06E90}"/>
              </a:ext>
            </a:extLst>
          </p:cNvPr>
          <p:cNvSpPr/>
          <p:nvPr/>
        </p:nvSpPr>
        <p:spPr>
          <a:xfrm>
            <a:off x="7620000" y="1993557"/>
            <a:ext cx="3080951" cy="95558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dirty="0"/>
              <a:t>Step 2: Push abstract to token</a:t>
            </a:r>
          </a:p>
        </p:txBody>
      </p:sp>
      <p:cxnSp>
        <p:nvCxnSpPr>
          <p:cNvPr id="5" name="Connector: Curved 4">
            <a:extLst>
              <a:ext uri="{FF2B5EF4-FFF2-40B4-BE49-F238E27FC236}">
                <a16:creationId xmlns:a16="http://schemas.microsoft.com/office/drawing/2014/main" id="{B9FE6616-FCB4-4141-AEDA-E73C781D4848}"/>
              </a:ext>
            </a:extLst>
          </p:cNvPr>
          <p:cNvCxnSpPr/>
          <p:nvPr/>
        </p:nvCxnSpPr>
        <p:spPr>
          <a:xfrm>
            <a:off x="2561968" y="2183027"/>
            <a:ext cx="5058032" cy="247135"/>
          </a:xfrm>
          <a:prstGeom prst="curvedConnector3">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279303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Capture20">
            <a:extLst>
              <a:ext uri="{FF2B5EF4-FFF2-40B4-BE49-F238E27FC236}">
                <a16:creationId xmlns:a16="http://schemas.microsoft.com/office/drawing/2014/main" id="{76CE0D90-30EA-41D4-8C85-B20F381DD91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715963"/>
            <a:ext cx="12192000" cy="5424487"/>
          </a:xfrm>
          <a:prstGeom prst="rect">
            <a:avLst/>
          </a:prstGeom>
        </p:spPr>
      </p:pic>
      <p:sp>
        <p:nvSpPr>
          <p:cNvPr id="2" name="Rectangle 1">
            <a:extLst>
              <a:ext uri="{FF2B5EF4-FFF2-40B4-BE49-F238E27FC236}">
                <a16:creationId xmlns:a16="http://schemas.microsoft.com/office/drawing/2014/main" id="{854C7C74-7A55-495B-A7A2-30CD4C7C1807}"/>
              </a:ext>
            </a:extLst>
          </p:cNvPr>
          <p:cNvSpPr/>
          <p:nvPr/>
        </p:nvSpPr>
        <p:spPr>
          <a:xfrm>
            <a:off x="593124" y="5280454"/>
            <a:ext cx="2405449" cy="52722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dirty="0"/>
              <a:t>Click the Push to Token temp</a:t>
            </a:r>
          </a:p>
        </p:txBody>
      </p:sp>
      <p:cxnSp>
        <p:nvCxnSpPr>
          <p:cNvPr id="5" name="Connector: Elbow 4">
            <a:extLst>
              <a:ext uri="{FF2B5EF4-FFF2-40B4-BE49-F238E27FC236}">
                <a16:creationId xmlns:a16="http://schemas.microsoft.com/office/drawing/2014/main" id="{FD2D4B97-F3E4-4436-89BB-D4C82C39353B}"/>
              </a:ext>
            </a:extLst>
          </p:cNvPr>
          <p:cNvCxnSpPr/>
          <p:nvPr/>
        </p:nvCxnSpPr>
        <p:spPr>
          <a:xfrm>
            <a:off x="2710249" y="5568778"/>
            <a:ext cx="2883243" cy="12700"/>
          </a:xfrm>
          <a:prstGeom prst="bentConnector3">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418558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Capture21">
            <a:extLst>
              <a:ext uri="{FF2B5EF4-FFF2-40B4-BE49-F238E27FC236}">
                <a16:creationId xmlns:a16="http://schemas.microsoft.com/office/drawing/2014/main" id="{5B8618BC-1653-4210-B7D3-B388F23AA69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71463"/>
            <a:ext cx="12192000" cy="6313487"/>
          </a:xfrm>
          <a:prstGeom prst="rect">
            <a:avLst/>
          </a:prstGeom>
        </p:spPr>
      </p:pic>
      <p:sp>
        <p:nvSpPr>
          <p:cNvPr id="2" name="Rectangle 1">
            <a:extLst>
              <a:ext uri="{FF2B5EF4-FFF2-40B4-BE49-F238E27FC236}">
                <a16:creationId xmlns:a16="http://schemas.microsoft.com/office/drawing/2014/main" id="{3D1806ED-ECE0-4CDA-B340-EC14256FA75C}"/>
              </a:ext>
            </a:extLst>
          </p:cNvPr>
          <p:cNvSpPr/>
          <p:nvPr/>
        </p:nvSpPr>
        <p:spPr>
          <a:xfrm>
            <a:off x="6030097" y="3179806"/>
            <a:ext cx="5585254" cy="11450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dirty="0"/>
              <a:t>Step3: Upload Data(data available ATBPS Application- CPS monthly wise text file ) ,select month and year</a:t>
            </a:r>
          </a:p>
        </p:txBody>
      </p:sp>
    </p:spTree>
    <p:extLst>
      <p:ext uri="{BB962C8B-B14F-4D97-AF65-F5344CB8AC3E}">
        <p14:creationId xmlns:p14="http://schemas.microsoft.com/office/powerpoint/2010/main" val="10994389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Capture22">
            <a:extLst>
              <a:ext uri="{FF2B5EF4-FFF2-40B4-BE49-F238E27FC236}">
                <a16:creationId xmlns:a16="http://schemas.microsoft.com/office/drawing/2014/main" id="{7126F79C-E467-463C-B421-BD8CE561811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79450"/>
            <a:ext cx="12192000" cy="5499100"/>
          </a:xfrm>
          <a:prstGeom prst="rect">
            <a:avLst/>
          </a:prstGeom>
        </p:spPr>
      </p:pic>
      <p:sp>
        <p:nvSpPr>
          <p:cNvPr id="2" name="Rectangle: Rounded Corners 1">
            <a:extLst>
              <a:ext uri="{FF2B5EF4-FFF2-40B4-BE49-F238E27FC236}">
                <a16:creationId xmlns:a16="http://schemas.microsoft.com/office/drawing/2014/main" id="{CDB46DFE-BCAF-4619-86E3-B218CBA5EF05}"/>
              </a:ext>
            </a:extLst>
          </p:cNvPr>
          <p:cNvSpPr/>
          <p:nvPr/>
        </p:nvSpPr>
        <p:spPr>
          <a:xfrm>
            <a:off x="774357" y="5090984"/>
            <a:ext cx="4885038" cy="642551"/>
          </a:xfrm>
          <a:prstGeom prst="round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IN" dirty="0"/>
              <a:t>Browse : CPS text file and upload the text file</a:t>
            </a:r>
          </a:p>
        </p:txBody>
      </p:sp>
    </p:spTree>
    <p:extLst>
      <p:ext uri="{BB962C8B-B14F-4D97-AF65-F5344CB8AC3E}">
        <p14:creationId xmlns:p14="http://schemas.microsoft.com/office/powerpoint/2010/main" val="498103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EBA8A8-3D0C-49CA-B29D-BD682891A0E4}"/>
              </a:ext>
            </a:extLst>
          </p:cNvPr>
          <p:cNvPicPr>
            <a:picLocks noChangeAspect="1"/>
          </p:cNvPicPr>
          <p:nvPr/>
        </p:nvPicPr>
        <p:blipFill>
          <a:blip r:embed="rId2"/>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9A069736-547F-46DA-8BFF-AAAC412BFE21}"/>
              </a:ext>
            </a:extLst>
          </p:cNvPr>
          <p:cNvSpPr/>
          <p:nvPr/>
        </p:nvSpPr>
        <p:spPr>
          <a:xfrm>
            <a:off x="6862119" y="1927654"/>
            <a:ext cx="3361038" cy="7661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dirty="0"/>
              <a:t>Step4: Processing</a:t>
            </a:r>
          </a:p>
        </p:txBody>
      </p:sp>
    </p:spTree>
    <p:extLst>
      <p:ext uri="{BB962C8B-B14F-4D97-AF65-F5344CB8AC3E}">
        <p14:creationId xmlns:p14="http://schemas.microsoft.com/office/powerpoint/2010/main" val="786533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C8BA01-CB48-4C02-8189-44408C8A1287}"/>
              </a:ext>
            </a:extLst>
          </p:cNvPr>
          <p:cNvSpPr/>
          <p:nvPr/>
        </p:nvSpPr>
        <p:spPr>
          <a:xfrm>
            <a:off x="329512" y="345988"/>
            <a:ext cx="11170508" cy="589005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b="1" i="1" u="sng" dirty="0"/>
              <a:t>THE FOLLOWING ITEMS WILL BE DISCUSSED IN THE ‘STEP 4 – PROCESSING’</a:t>
            </a:r>
          </a:p>
          <a:p>
            <a:endParaRPr lang="en-IN" b="1" i="1" u="sng" dirty="0"/>
          </a:p>
          <a:p>
            <a:endParaRPr lang="en-IN" b="1" i="1" u="sng" dirty="0"/>
          </a:p>
          <a:p>
            <a:endParaRPr lang="en-IN" dirty="0"/>
          </a:p>
          <a:p>
            <a:r>
              <a:rPr lang="en-IN" dirty="0"/>
              <a:t>1.Upload Error- we can change the incorrect/Wrongly booked CPS number.</a:t>
            </a:r>
          </a:p>
          <a:p>
            <a:endParaRPr lang="en-IN" dirty="0"/>
          </a:p>
          <a:p>
            <a:r>
              <a:rPr lang="en-IN" dirty="0"/>
              <a:t>2.Name Mismatch- System allows to accept the name of the employee with or without  </a:t>
            </a:r>
          </a:p>
          <a:p>
            <a:r>
              <a:rPr lang="en-IN" dirty="0"/>
              <a:t>     initials/Surname(</a:t>
            </a:r>
            <a:r>
              <a:rPr lang="en-IN" dirty="0" err="1"/>
              <a:t>Dr.</a:t>
            </a:r>
            <a:r>
              <a:rPr lang="en-IN" dirty="0"/>
              <a:t>) and it will be updated in the master data.</a:t>
            </a:r>
          </a:p>
          <a:p>
            <a:endParaRPr lang="en-IN" dirty="0"/>
          </a:p>
          <a:p>
            <a:r>
              <a:rPr lang="en-IN" dirty="0"/>
              <a:t>3.ExcessPayment-Wrongly booked GPF/TPF data has been deleted and change the wrongly booked   </a:t>
            </a:r>
          </a:p>
          <a:p>
            <a:r>
              <a:rPr lang="en-IN" dirty="0"/>
              <a:t>    </a:t>
            </a:r>
            <a:r>
              <a:rPr lang="en-IN" dirty="0" err="1"/>
              <a:t>Dpcodes</a:t>
            </a:r>
            <a:r>
              <a:rPr lang="en-IN" dirty="0"/>
              <a:t>.</a:t>
            </a:r>
          </a:p>
          <a:p>
            <a:endParaRPr lang="en-IN" dirty="0"/>
          </a:p>
          <a:p>
            <a:r>
              <a:rPr lang="en-IN" dirty="0"/>
              <a:t>4.Ref Date- We can update the month/transaction type for the multiple transactions done in a single </a:t>
            </a:r>
          </a:p>
          <a:p>
            <a:r>
              <a:rPr lang="en-IN" dirty="0"/>
              <a:t>     month( for example: Multiple transaction means Nov -19,DA arrear, Dec -19 month salary drawn in Dec 2019).</a:t>
            </a:r>
          </a:p>
          <a:p>
            <a:pPr algn="ctr"/>
            <a:endParaRPr lang="en-IN" dirty="0"/>
          </a:p>
        </p:txBody>
      </p:sp>
    </p:spTree>
    <p:extLst>
      <p:ext uri="{BB962C8B-B14F-4D97-AF65-F5344CB8AC3E}">
        <p14:creationId xmlns:p14="http://schemas.microsoft.com/office/powerpoint/2010/main" val="3737221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03861C-59D3-44E2-9EAA-443C0C91F52F}"/>
              </a:ext>
            </a:extLst>
          </p:cNvPr>
          <p:cNvPicPr>
            <a:picLocks noChangeAspect="1"/>
          </p:cNvPicPr>
          <p:nvPr/>
        </p:nvPicPr>
        <p:blipFill>
          <a:blip r:embed="rId2"/>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7A40E47B-C222-483B-A942-E5BB829D4D73}"/>
              </a:ext>
            </a:extLst>
          </p:cNvPr>
          <p:cNvSpPr/>
          <p:nvPr/>
        </p:nvSpPr>
        <p:spPr>
          <a:xfrm>
            <a:off x="3805881" y="3336324"/>
            <a:ext cx="7834184" cy="57664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dirty="0"/>
              <a:t>Example:  Select month-&gt;October ,Year-&gt;2019</a:t>
            </a:r>
          </a:p>
        </p:txBody>
      </p:sp>
    </p:spTree>
    <p:extLst>
      <p:ext uri="{BB962C8B-B14F-4D97-AF65-F5344CB8AC3E}">
        <p14:creationId xmlns:p14="http://schemas.microsoft.com/office/powerpoint/2010/main" val="2414665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7C0F53-D260-44DF-9CA8-73C2FF25E15B}"/>
              </a:ext>
            </a:extLst>
          </p:cNvPr>
          <p:cNvPicPr>
            <a:picLocks noChangeAspect="1"/>
          </p:cNvPicPr>
          <p:nvPr/>
        </p:nvPicPr>
        <p:blipFill>
          <a:blip r:embed="rId2"/>
          <a:stretch>
            <a:fillRect/>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CCEDFFBE-F326-40A1-98E9-96FE6C6EA7A6}"/>
              </a:ext>
            </a:extLst>
          </p:cNvPr>
          <p:cNvSpPr/>
          <p:nvPr/>
        </p:nvSpPr>
        <p:spPr>
          <a:xfrm>
            <a:off x="6853881" y="3429000"/>
            <a:ext cx="2594919" cy="259285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dirty="0"/>
              <a:t>Error types:</a:t>
            </a:r>
          </a:p>
          <a:p>
            <a:pPr algn="ctr"/>
            <a:r>
              <a:rPr lang="en-IN" dirty="0"/>
              <a:t>1.Upload error</a:t>
            </a:r>
          </a:p>
          <a:p>
            <a:pPr algn="ctr"/>
            <a:r>
              <a:rPr lang="en-IN" dirty="0"/>
              <a:t>2.Name Mismatch</a:t>
            </a:r>
          </a:p>
          <a:p>
            <a:pPr algn="ctr"/>
            <a:r>
              <a:rPr lang="en-IN" dirty="0"/>
              <a:t>3.Excess payment</a:t>
            </a:r>
          </a:p>
          <a:p>
            <a:pPr algn="ctr"/>
            <a:r>
              <a:rPr lang="en-IN" dirty="0"/>
              <a:t>4.Ref Date</a:t>
            </a:r>
          </a:p>
        </p:txBody>
      </p:sp>
    </p:spTree>
    <p:extLst>
      <p:ext uri="{BB962C8B-B14F-4D97-AF65-F5344CB8AC3E}">
        <p14:creationId xmlns:p14="http://schemas.microsoft.com/office/powerpoint/2010/main" val="1323630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5402A1-C244-4F05-99D7-F6EC475D067B}"/>
              </a:ext>
            </a:extLst>
          </p:cNvPr>
          <p:cNvPicPr>
            <a:picLocks noChangeAspect="1"/>
          </p:cNvPicPr>
          <p:nvPr/>
        </p:nvPicPr>
        <p:blipFill>
          <a:blip r:embed="rId2"/>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747619B4-0177-4A96-9A97-CDF7DAC5D687}"/>
              </a:ext>
            </a:extLst>
          </p:cNvPr>
          <p:cNvSpPr/>
          <p:nvPr/>
        </p:nvSpPr>
        <p:spPr>
          <a:xfrm>
            <a:off x="2133600" y="4909751"/>
            <a:ext cx="6713838" cy="84849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b="1" u="sng" dirty="0"/>
              <a:t>In Upload error</a:t>
            </a:r>
          </a:p>
          <a:p>
            <a:pPr algn="ctr"/>
            <a:r>
              <a:rPr lang="en-IN" dirty="0"/>
              <a:t>Select –Month ,year ,upload error, Subtreasury , Select the DDO</a:t>
            </a:r>
          </a:p>
        </p:txBody>
      </p:sp>
      <p:cxnSp>
        <p:nvCxnSpPr>
          <p:cNvPr id="14" name="Connector: Curved 13">
            <a:extLst>
              <a:ext uri="{FF2B5EF4-FFF2-40B4-BE49-F238E27FC236}">
                <a16:creationId xmlns:a16="http://schemas.microsoft.com/office/drawing/2014/main" id="{732D6BF8-BF8D-4A29-8D18-4E194286B487}"/>
              </a:ext>
            </a:extLst>
          </p:cNvPr>
          <p:cNvCxnSpPr/>
          <p:nvPr/>
        </p:nvCxnSpPr>
        <p:spPr>
          <a:xfrm flipV="1">
            <a:off x="7142206" y="3429000"/>
            <a:ext cx="1960606" cy="1659924"/>
          </a:xfrm>
          <a:prstGeom prst="curvedConnector3">
            <a:avLst/>
          </a:prstGeom>
          <a:ln>
            <a:solidFill>
              <a:schemeClr val="bg1"/>
            </a:solidFill>
            <a:prstDash val="lgDashDot"/>
            <a:headEnd type="triangle"/>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690634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D2479D-AF05-4AF6-92F6-F2C1C1336213}"/>
              </a:ext>
            </a:extLst>
          </p:cNvPr>
          <p:cNvPicPr>
            <a:picLocks noChangeAspect="1"/>
          </p:cNvPicPr>
          <p:nvPr/>
        </p:nvPicPr>
        <p:blipFill>
          <a:blip r:embed="rId2"/>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8C40FD3F-D00F-4923-86E6-B86AAE691B5E}"/>
              </a:ext>
            </a:extLst>
          </p:cNvPr>
          <p:cNvSpPr/>
          <p:nvPr/>
        </p:nvSpPr>
        <p:spPr>
          <a:xfrm>
            <a:off x="7998941" y="3336324"/>
            <a:ext cx="3080951" cy="10709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dirty="0"/>
              <a:t>Select the Invalid Cps Number</a:t>
            </a:r>
          </a:p>
        </p:txBody>
      </p:sp>
      <p:cxnSp>
        <p:nvCxnSpPr>
          <p:cNvPr id="5" name="Connector: Curved 4">
            <a:extLst>
              <a:ext uri="{FF2B5EF4-FFF2-40B4-BE49-F238E27FC236}">
                <a16:creationId xmlns:a16="http://schemas.microsoft.com/office/drawing/2014/main" id="{BA670FCF-0F0D-438F-94C2-0A8E573FC36F}"/>
              </a:ext>
            </a:extLst>
          </p:cNvPr>
          <p:cNvCxnSpPr/>
          <p:nvPr/>
        </p:nvCxnSpPr>
        <p:spPr>
          <a:xfrm>
            <a:off x="6689124" y="3336324"/>
            <a:ext cx="1309817" cy="733168"/>
          </a:xfrm>
          <a:prstGeom prst="curvedConnector3">
            <a:avLst/>
          </a:prstGeom>
          <a:ln>
            <a:solidFill>
              <a:schemeClr val="bg1"/>
            </a:solidFill>
            <a:prstDash val="lgDashDot"/>
            <a:headEnd type="triangle"/>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76940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Capture1">
            <a:extLst>
              <a:ext uri="{FF2B5EF4-FFF2-40B4-BE49-F238E27FC236}">
                <a16:creationId xmlns:a16="http://schemas.microsoft.com/office/drawing/2014/main" id="{36D3CB4E-C566-4119-AEED-F269911F802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519113"/>
            <a:ext cx="12192000" cy="6338887"/>
          </a:xfrm>
          <a:prstGeom prst="rect">
            <a:avLst/>
          </a:prstGeom>
        </p:spPr>
      </p:pic>
      <p:sp>
        <p:nvSpPr>
          <p:cNvPr id="2" name="Rectangle: Rounded Corners 1">
            <a:extLst>
              <a:ext uri="{FF2B5EF4-FFF2-40B4-BE49-F238E27FC236}">
                <a16:creationId xmlns:a16="http://schemas.microsoft.com/office/drawing/2014/main" id="{FC8D8E33-E895-4206-89AD-C88BB68EB532}"/>
              </a:ext>
            </a:extLst>
          </p:cNvPr>
          <p:cNvSpPr/>
          <p:nvPr/>
        </p:nvSpPr>
        <p:spPr>
          <a:xfrm>
            <a:off x="2273643" y="230659"/>
            <a:ext cx="6763265" cy="28845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IN" dirty="0"/>
              <a:t>TREASURY/PAO  ADMIN LOGIN</a:t>
            </a:r>
          </a:p>
        </p:txBody>
      </p:sp>
    </p:spTree>
    <p:extLst>
      <p:ext uri="{BB962C8B-B14F-4D97-AF65-F5344CB8AC3E}">
        <p14:creationId xmlns:p14="http://schemas.microsoft.com/office/powerpoint/2010/main" val="1286374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94DE2A-34EA-4B20-9B91-50B2AD36B2AC}"/>
              </a:ext>
            </a:extLst>
          </p:cNvPr>
          <p:cNvPicPr>
            <a:picLocks noChangeAspect="1"/>
          </p:cNvPicPr>
          <p:nvPr/>
        </p:nvPicPr>
        <p:blipFill>
          <a:blip r:embed="rId2"/>
          <a:stretch>
            <a:fillRect/>
          </a:stretch>
        </p:blipFill>
        <p:spPr>
          <a:xfrm>
            <a:off x="0" y="-184826"/>
            <a:ext cx="12192000" cy="2912078"/>
          </a:xfrm>
          <a:prstGeom prst="rect">
            <a:avLst/>
          </a:prstGeom>
        </p:spPr>
      </p:pic>
      <p:pic>
        <p:nvPicPr>
          <p:cNvPr id="3" name="Picture 2">
            <a:extLst>
              <a:ext uri="{FF2B5EF4-FFF2-40B4-BE49-F238E27FC236}">
                <a16:creationId xmlns:a16="http://schemas.microsoft.com/office/drawing/2014/main" id="{F6B0D3DB-3B8D-4F2C-A68D-54FFF8EBA4B4}"/>
              </a:ext>
            </a:extLst>
          </p:cNvPr>
          <p:cNvPicPr>
            <a:picLocks noChangeAspect="1"/>
          </p:cNvPicPr>
          <p:nvPr/>
        </p:nvPicPr>
        <p:blipFill>
          <a:blip r:embed="rId3"/>
          <a:stretch>
            <a:fillRect/>
          </a:stretch>
        </p:blipFill>
        <p:spPr>
          <a:xfrm>
            <a:off x="68094" y="3103123"/>
            <a:ext cx="12192000" cy="3191739"/>
          </a:xfrm>
          <a:prstGeom prst="rect">
            <a:avLst/>
          </a:prstGeom>
        </p:spPr>
      </p:pic>
      <p:sp>
        <p:nvSpPr>
          <p:cNvPr id="4" name="Rectangle 3">
            <a:extLst>
              <a:ext uri="{FF2B5EF4-FFF2-40B4-BE49-F238E27FC236}">
                <a16:creationId xmlns:a16="http://schemas.microsoft.com/office/drawing/2014/main" id="{4417FA89-F36A-463F-823F-F65C3A483400}"/>
              </a:ext>
            </a:extLst>
          </p:cNvPr>
          <p:cNvSpPr/>
          <p:nvPr/>
        </p:nvSpPr>
        <p:spPr>
          <a:xfrm>
            <a:off x="131805" y="2104265"/>
            <a:ext cx="3954163" cy="124597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dirty="0"/>
              <a:t>Click </a:t>
            </a:r>
            <a:r>
              <a:rPr lang="en-IN" dirty="0" err="1"/>
              <a:t>Edit,update</a:t>
            </a:r>
            <a:r>
              <a:rPr lang="en-IN" dirty="0"/>
              <a:t> the Correct CPS number and save </a:t>
            </a:r>
          </a:p>
        </p:txBody>
      </p:sp>
      <p:cxnSp>
        <p:nvCxnSpPr>
          <p:cNvPr id="6" name="Connector: Curved 5">
            <a:extLst>
              <a:ext uri="{FF2B5EF4-FFF2-40B4-BE49-F238E27FC236}">
                <a16:creationId xmlns:a16="http://schemas.microsoft.com/office/drawing/2014/main" id="{DF4C739E-499B-4C8D-B4DC-E153419FF53E}"/>
              </a:ext>
            </a:extLst>
          </p:cNvPr>
          <p:cNvCxnSpPr>
            <a:cxnSpLocks/>
          </p:cNvCxnSpPr>
          <p:nvPr/>
        </p:nvCxnSpPr>
        <p:spPr>
          <a:xfrm flipV="1">
            <a:off x="4085968" y="1556952"/>
            <a:ext cx="7488194" cy="782594"/>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Connector: Elbow 8">
            <a:extLst>
              <a:ext uri="{FF2B5EF4-FFF2-40B4-BE49-F238E27FC236}">
                <a16:creationId xmlns:a16="http://schemas.microsoft.com/office/drawing/2014/main" id="{CB8ECAF6-5777-4543-804B-20E1E5CFB030}"/>
              </a:ext>
            </a:extLst>
          </p:cNvPr>
          <p:cNvCxnSpPr/>
          <p:nvPr/>
        </p:nvCxnSpPr>
        <p:spPr>
          <a:xfrm rot="16200000" flipH="1">
            <a:off x="807308" y="3888259"/>
            <a:ext cx="1927654" cy="131806"/>
          </a:xfrm>
          <a:prstGeom prst="bentConnector3">
            <a:avLst/>
          </a:prstGeom>
          <a:ln>
            <a:headEnd type="triangle"/>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370074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50D885-B625-4C4C-9486-B52C19DD7610}"/>
              </a:ext>
            </a:extLst>
          </p:cNvPr>
          <p:cNvPicPr>
            <a:picLocks noChangeAspect="1"/>
          </p:cNvPicPr>
          <p:nvPr/>
        </p:nvPicPr>
        <p:blipFill>
          <a:blip r:embed="rId2"/>
          <a:stretch>
            <a:fillRect/>
          </a:stretch>
        </p:blipFill>
        <p:spPr>
          <a:xfrm>
            <a:off x="115330" y="1647568"/>
            <a:ext cx="11986054" cy="3434465"/>
          </a:xfrm>
          <a:prstGeom prst="rect">
            <a:avLst/>
          </a:prstGeom>
        </p:spPr>
      </p:pic>
    </p:spTree>
    <p:extLst>
      <p:ext uri="{BB962C8B-B14F-4D97-AF65-F5344CB8AC3E}">
        <p14:creationId xmlns:p14="http://schemas.microsoft.com/office/powerpoint/2010/main" val="27855505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32765F-4506-4884-AB7B-3655234881C6}"/>
              </a:ext>
            </a:extLst>
          </p:cNvPr>
          <p:cNvPicPr>
            <a:picLocks noChangeAspect="1"/>
          </p:cNvPicPr>
          <p:nvPr/>
        </p:nvPicPr>
        <p:blipFill>
          <a:blip r:embed="rId2"/>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D405CE66-C105-4200-ABAE-F609A1D5F183}"/>
              </a:ext>
            </a:extLst>
          </p:cNvPr>
          <p:cNvSpPr/>
          <p:nvPr/>
        </p:nvSpPr>
        <p:spPr>
          <a:xfrm>
            <a:off x="2108886" y="4703805"/>
            <a:ext cx="6334898" cy="120272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b="1" u="sng" dirty="0"/>
              <a:t>In Name Mismatch</a:t>
            </a:r>
          </a:p>
          <a:p>
            <a:pPr algn="ctr"/>
            <a:r>
              <a:rPr lang="en-IN" dirty="0"/>
              <a:t>Select –Month ,year ,Name Mismatch, Subtreasury , Select the DDO</a:t>
            </a:r>
          </a:p>
          <a:p>
            <a:pPr algn="ctr"/>
            <a:endParaRPr lang="en-IN" dirty="0"/>
          </a:p>
        </p:txBody>
      </p:sp>
    </p:spTree>
    <p:extLst>
      <p:ext uri="{BB962C8B-B14F-4D97-AF65-F5344CB8AC3E}">
        <p14:creationId xmlns:p14="http://schemas.microsoft.com/office/powerpoint/2010/main" val="31468188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D88C9A-93E3-4585-8547-2E4033FD73C8}"/>
              </a:ext>
            </a:extLst>
          </p:cNvPr>
          <p:cNvPicPr>
            <a:picLocks noChangeAspect="1"/>
          </p:cNvPicPr>
          <p:nvPr/>
        </p:nvPicPr>
        <p:blipFill>
          <a:blip r:embed="rId2"/>
          <a:stretch>
            <a:fillRect/>
          </a:stretch>
        </p:blipFill>
        <p:spPr>
          <a:xfrm>
            <a:off x="74579" y="0"/>
            <a:ext cx="12192000" cy="3008671"/>
          </a:xfrm>
          <a:prstGeom prst="rect">
            <a:avLst/>
          </a:prstGeom>
        </p:spPr>
      </p:pic>
      <p:pic>
        <p:nvPicPr>
          <p:cNvPr id="4" name="Picture 3">
            <a:extLst>
              <a:ext uri="{FF2B5EF4-FFF2-40B4-BE49-F238E27FC236}">
                <a16:creationId xmlns:a16="http://schemas.microsoft.com/office/drawing/2014/main" id="{71A501E3-820E-4674-A03B-E648CAEDE3ED}"/>
              </a:ext>
            </a:extLst>
          </p:cNvPr>
          <p:cNvPicPr>
            <a:picLocks noChangeAspect="1"/>
          </p:cNvPicPr>
          <p:nvPr/>
        </p:nvPicPr>
        <p:blipFill>
          <a:blip r:embed="rId3"/>
          <a:stretch>
            <a:fillRect/>
          </a:stretch>
        </p:blipFill>
        <p:spPr>
          <a:xfrm>
            <a:off x="-145915" y="3538045"/>
            <a:ext cx="12192000" cy="3240505"/>
          </a:xfrm>
          <a:prstGeom prst="rect">
            <a:avLst/>
          </a:prstGeom>
        </p:spPr>
      </p:pic>
      <p:sp>
        <p:nvSpPr>
          <p:cNvPr id="2" name="Rectangle 1">
            <a:extLst>
              <a:ext uri="{FF2B5EF4-FFF2-40B4-BE49-F238E27FC236}">
                <a16:creationId xmlns:a16="http://schemas.microsoft.com/office/drawing/2014/main" id="{7AB3A3BC-E8E9-414C-972C-BDF7FBCFF465}"/>
              </a:ext>
            </a:extLst>
          </p:cNvPr>
          <p:cNvSpPr/>
          <p:nvPr/>
        </p:nvSpPr>
        <p:spPr>
          <a:xfrm>
            <a:off x="1433384" y="2940908"/>
            <a:ext cx="7768281" cy="70021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dirty="0"/>
              <a:t>Record will be shown if it is correct click accept and add name to master,</a:t>
            </a:r>
          </a:p>
          <a:p>
            <a:pPr algn="ctr"/>
            <a:r>
              <a:rPr lang="en-IN" dirty="0"/>
              <a:t>Other wise edit option also available to change the cps number.</a:t>
            </a:r>
          </a:p>
        </p:txBody>
      </p:sp>
      <p:cxnSp>
        <p:nvCxnSpPr>
          <p:cNvPr id="8" name="Connector: Curved 7">
            <a:extLst>
              <a:ext uri="{FF2B5EF4-FFF2-40B4-BE49-F238E27FC236}">
                <a16:creationId xmlns:a16="http://schemas.microsoft.com/office/drawing/2014/main" id="{B2093EED-7A2C-4856-87FC-BC6E3A83295F}"/>
              </a:ext>
            </a:extLst>
          </p:cNvPr>
          <p:cNvCxnSpPr>
            <a:cxnSpLocks/>
          </p:cNvCxnSpPr>
          <p:nvPr/>
        </p:nvCxnSpPr>
        <p:spPr>
          <a:xfrm>
            <a:off x="7751805" y="3299959"/>
            <a:ext cx="3756454" cy="1741598"/>
          </a:xfrm>
          <a:prstGeom prst="curvedConnector3">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4" name="Rectangle 13">
            <a:extLst>
              <a:ext uri="{FF2B5EF4-FFF2-40B4-BE49-F238E27FC236}">
                <a16:creationId xmlns:a16="http://schemas.microsoft.com/office/drawing/2014/main" id="{16A151C9-CC0D-4E21-933B-E66207357F7B}"/>
              </a:ext>
            </a:extLst>
          </p:cNvPr>
          <p:cNvSpPr/>
          <p:nvPr/>
        </p:nvSpPr>
        <p:spPr>
          <a:xfrm>
            <a:off x="6244281" y="790832"/>
            <a:ext cx="3286897" cy="39541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dirty="0"/>
              <a:t>Click the name mismatch</a:t>
            </a:r>
          </a:p>
        </p:txBody>
      </p:sp>
      <p:cxnSp>
        <p:nvCxnSpPr>
          <p:cNvPr id="16" name="Connector: Curved 15">
            <a:extLst>
              <a:ext uri="{FF2B5EF4-FFF2-40B4-BE49-F238E27FC236}">
                <a16:creationId xmlns:a16="http://schemas.microsoft.com/office/drawing/2014/main" id="{0137CF2D-222C-4EBE-9FDD-75A66E12E56B}"/>
              </a:ext>
            </a:extLst>
          </p:cNvPr>
          <p:cNvCxnSpPr/>
          <p:nvPr/>
        </p:nvCxnSpPr>
        <p:spPr>
          <a:xfrm>
            <a:off x="9284043" y="980303"/>
            <a:ext cx="1977081" cy="719292"/>
          </a:xfrm>
          <a:prstGeom prst="curvedConnector3">
            <a:avLst/>
          </a:prstGeom>
          <a:ln>
            <a:headEnd type="triangle"/>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803882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4923E5-6016-4DB8-933F-57541376FCC9}"/>
              </a:ext>
            </a:extLst>
          </p:cNvPr>
          <p:cNvPicPr>
            <a:picLocks noChangeAspect="1"/>
          </p:cNvPicPr>
          <p:nvPr/>
        </p:nvPicPr>
        <p:blipFill>
          <a:blip r:embed="rId2"/>
          <a:stretch>
            <a:fillRect/>
          </a:stretch>
        </p:blipFill>
        <p:spPr>
          <a:xfrm>
            <a:off x="0" y="3915277"/>
            <a:ext cx="12192000" cy="2587770"/>
          </a:xfrm>
          <a:prstGeom prst="rect">
            <a:avLst/>
          </a:prstGeom>
        </p:spPr>
      </p:pic>
      <p:sp>
        <p:nvSpPr>
          <p:cNvPr id="3" name="Rectangle 2">
            <a:extLst>
              <a:ext uri="{FF2B5EF4-FFF2-40B4-BE49-F238E27FC236}">
                <a16:creationId xmlns:a16="http://schemas.microsoft.com/office/drawing/2014/main" id="{6E7A767F-7C8E-4EC9-B46B-D59DADF64022}"/>
              </a:ext>
            </a:extLst>
          </p:cNvPr>
          <p:cNvSpPr/>
          <p:nvPr/>
        </p:nvSpPr>
        <p:spPr>
          <a:xfrm>
            <a:off x="428368" y="708454"/>
            <a:ext cx="10280821" cy="208417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b="1" i="1" u="sng" dirty="0"/>
              <a:t>In Excess payments</a:t>
            </a:r>
          </a:p>
          <a:p>
            <a:pPr algn="ctr"/>
            <a:r>
              <a:rPr lang="en-IN" b="1" i="1" dirty="0"/>
              <a:t> </a:t>
            </a:r>
            <a:r>
              <a:rPr lang="en-IN" dirty="0"/>
              <a:t>Select –Month ,year ,Excess payments, Subtreasury , Select the DDO</a:t>
            </a:r>
          </a:p>
          <a:p>
            <a:pPr algn="ctr"/>
            <a:endParaRPr lang="en-IN" dirty="0"/>
          </a:p>
        </p:txBody>
      </p:sp>
      <p:sp>
        <p:nvSpPr>
          <p:cNvPr id="4" name="Rectangle: Rounded Corners 3">
            <a:extLst>
              <a:ext uri="{FF2B5EF4-FFF2-40B4-BE49-F238E27FC236}">
                <a16:creationId xmlns:a16="http://schemas.microsoft.com/office/drawing/2014/main" id="{F151F32C-C2FB-4579-AB11-C30C5DBDDA66}"/>
              </a:ext>
            </a:extLst>
          </p:cNvPr>
          <p:cNvSpPr/>
          <p:nvPr/>
        </p:nvSpPr>
        <p:spPr>
          <a:xfrm>
            <a:off x="5255741" y="5873578"/>
            <a:ext cx="4044778" cy="37894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dirty="0"/>
              <a:t>Click YES and data will be shown</a:t>
            </a:r>
          </a:p>
        </p:txBody>
      </p:sp>
      <p:cxnSp>
        <p:nvCxnSpPr>
          <p:cNvPr id="6" name="Connector: Curved 5">
            <a:extLst>
              <a:ext uri="{FF2B5EF4-FFF2-40B4-BE49-F238E27FC236}">
                <a16:creationId xmlns:a16="http://schemas.microsoft.com/office/drawing/2014/main" id="{11E6F846-AF3A-4006-B879-482573006918}"/>
              </a:ext>
            </a:extLst>
          </p:cNvPr>
          <p:cNvCxnSpPr>
            <a:cxnSpLocks/>
          </p:cNvCxnSpPr>
          <p:nvPr/>
        </p:nvCxnSpPr>
        <p:spPr>
          <a:xfrm flipV="1">
            <a:off x="7974226" y="5486400"/>
            <a:ext cx="3328088" cy="486032"/>
          </a:xfrm>
          <a:prstGeom prst="curvedConnector3">
            <a:avLst/>
          </a:prstGeom>
          <a:ln>
            <a:headEnd type="triangle"/>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783282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7558B4-1CC9-4CEE-96AC-BCB51D733134}"/>
              </a:ext>
            </a:extLst>
          </p:cNvPr>
          <p:cNvPicPr>
            <a:picLocks noChangeAspect="1"/>
          </p:cNvPicPr>
          <p:nvPr/>
        </p:nvPicPr>
        <p:blipFill>
          <a:blip r:embed="rId2"/>
          <a:stretch>
            <a:fillRect/>
          </a:stretch>
        </p:blipFill>
        <p:spPr>
          <a:xfrm>
            <a:off x="0" y="0"/>
            <a:ext cx="12190177" cy="6858000"/>
          </a:xfrm>
          <a:prstGeom prst="rect">
            <a:avLst/>
          </a:prstGeom>
        </p:spPr>
      </p:pic>
      <p:sp>
        <p:nvSpPr>
          <p:cNvPr id="3" name="Rectangle: Rounded Corners 2">
            <a:extLst>
              <a:ext uri="{FF2B5EF4-FFF2-40B4-BE49-F238E27FC236}">
                <a16:creationId xmlns:a16="http://schemas.microsoft.com/office/drawing/2014/main" id="{BA7DB0CA-1BB7-40EA-BA8D-2D012A5A627E}"/>
              </a:ext>
            </a:extLst>
          </p:cNvPr>
          <p:cNvSpPr/>
          <p:nvPr/>
        </p:nvSpPr>
        <p:spPr>
          <a:xfrm>
            <a:off x="1606378" y="823783"/>
            <a:ext cx="7076303" cy="60136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dirty="0"/>
              <a:t>Verify the relevant cps schedule with the record, options are available to  edit the </a:t>
            </a:r>
            <a:r>
              <a:rPr lang="en-IN" dirty="0" err="1"/>
              <a:t>Dpcode</a:t>
            </a:r>
            <a:r>
              <a:rPr lang="en-IN" dirty="0"/>
              <a:t> or delete the record. </a:t>
            </a:r>
          </a:p>
        </p:txBody>
      </p:sp>
    </p:spTree>
    <p:extLst>
      <p:ext uri="{BB962C8B-B14F-4D97-AF65-F5344CB8AC3E}">
        <p14:creationId xmlns:p14="http://schemas.microsoft.com/office/powerpoint/2010/main" val="10447266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9C2E37-78CB-417D-B547-C84D74B2E16C}"/>
              </a:ext>
            </a:extLst>
          </p:cNvPr>
          <p:cNvPicPr>
            <a:picLocks noChangeAspect="1"/>
          </p:cNvPicPr>
          <p:nvPr/>
        </p:nvPicPr>
        <p:blipFill>
          <a:blip r:embed="rId2"/>
          <a:stretch>
            <a:fillRect/>
          </a:stretch>
        </p:blipFill>
        <p:spPr>
          <a:xfrm>
            <a:off x="0" y="0"/>
            <a:ext cx="12100862" cy="4640094"/>
          </a:xfrm>
          <a:prstGeom prst="rect">
            <a:avLst/>
          </a:prstGeom>
        </p:spPr>
      </p:pic>
      <p:pic>
        <p:nvPicPr>
          <p:cNvPr id="3" name="Picture 2">
            <a:extLst>
              <a:ext uri="{FF2B5EF4-FFF2-40B4-BE49-F238E27FC236}">
                <a16:creationId xmlns:a16="http://schemas.microsoft.com/office/drawing/2014/main" id="{BBE274BD-6FD4-4F4E-8FEE-07EDB1AB1AC4}"/>
              </a:ext>
            </a:extLst>
          </p:cNvPr>
          <p:cNvPicPr>
            <a:picLocks noChangeAspect="1"/>
          </p:cNvPicPr>
          <p:nvPr/>
        </p:nvPicPr>
        <p:blipFill>
          <a:blip r:embed="rId3"/>
          <a:stretch>
            <a:fillRect/>
          </a:stretch>
        </p:blipFill>
        <p:spPr>
          <a:xfrm>
            <a:off x="0" y="4332727"/>
            <a:ext cx="12192000" cy="2289976"/>
          </a:xfrm>
          <a:prstGeom prst="rect">
            <a:avLst/>
          </a:prstGeom>
        </p:spPr>
      </p:pic>
      <p:sp>
        <p:nvSpPr>
          <p:cNvPr id="4" name="Rectangle 3">
            <a:extLst>
              <a:ext uri="{FF2B5EF4-FFF2-40B4-BE49-F238E27FC236}">
                <a16:creationId xmlns:a16="http://schemas.microsoft.com/office/drawing/2014/main" id="{1604A356-7CFB-4679-9827-09F67B589F9E}"/>
              </a:ext>
            </a:extLst>
          </p:cNvPr>
          <p:cNvSpPr/>
          <p:nvPr/>
        </p:nvSpPr>
        <p:spPr>
          <a:xfrm>
            <a:off x="-1" y="6152110"/>
            <a:ext cx="12027243" cy="47059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dirty="0"/>
              <a:t>After the deletion of wrongly booked data it shows no excess amount</a:t>
            </a:r>
          </a:p>
        </p:txBody>
      </p:sp>
      <p:cxnSp>
        <p:nvCxnSpPr>
          <p:cNvPr id="6" name="Connector: Curved 5">
            <a:extLst>
              <a:ext uri="{FF2B5EF4-FFF2-40B4-BE49-F238E27FC236}">
                <a16:creationId xmlns:a16="http://schemas.microsoft.com/office/drawing/2014/main" id="{913ADBB7-2792-4401-B0A9-96BF7AFB9768}"/>
              </a:ext>
            </a:extLst>
          </p:cNvPr>
          <p:cNvCxnSpPr/>
          <p:nvPr/>
        </p:nvCxnSpPr>
        <p:spPr>
          <a:xfrm flipV="1">
            <a:off x="9316995" y="5733535"/>
            <a:ext cx="1762897" cy="716692"/>
          </a:xfrm>
          <a:prstGeom prst="curvedConnector3">
            <a:avLst/>
          </a:prstGeom>
          <a:ln>
            <a:headEnd type="triangle"/>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722538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6306D8-8777-4A6F-9C34-C4B49B5C8887}"/>
              </a:ext>
            </a:extLst>
          </p:cNvPr>
          <p:cNvPicPr>
            <a:picLocks noChangeAspect="1"/>
          </p:cNvPicPr>
          <p:nvPr/>
        </p:nvPicPr>
        <p:blipFill>
          <a:blip r:embed="rId2"/>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E5C365ED-B0A7-44C3-A4B3-A56A17DCEDFD}"/>
              </a:ext>
            </a:extLst>
          </p:cNvPr>
          <p:cNvSpPr/>
          <p:nvPr/>
        </p:nvSpPr>
        <p:spPr>
          <a:xfrm>
            <a:off x="3344562" y="972065"/>
            <a:ext cx="5107460" cy="3789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dirty="0"/>
              <a:t>Option available to change the correct DPCODE </a:t>
            </a:r>
          </a:p>
        </p:txBody>
      </p:sp>
    </p:spTree>
    <p:extLst>
      <p:ext uri="{BB962C8B-B14F-4D97-AF65-F5344CB8AC3E}">
        <p14:creationId xmlns:p14="http://schemas.microsoft.com/office/powerpoint/2010/main" val="30930329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305F8D-7CE9-4ACC-8711-A9E4DBA94C9C}"/>
              </a:ext>
            </a:extLst>
          </p:cNvPr>
          <p:cNvPicPr>
            <a:picLocks noChangeAspect="1"/>
          </p:cNvPicPr>
          <p:nvPr/>
        </p:nvPicPr>
        <p:blipFill>
          <a:blip r:embed="rId2"/>
          <a:stretch>
            <a:fillRect/>
          </a:stretch>
        </p:blipFill>
        <p:spPr>
          <a:xfrm>
            <a:off x="82378" y="3039331"/>
            <a:ext cx="12192000" cy="2299222"/>
          </a:xfrm>
          <a:prstGeom prst="rect">
            <a:avLst/>
          </a:prstGeom>
        </p:spPr>
      </p:pic>
      <p:sp>
        <p:nvSpPr>
          <p:cNvPr id="3" name="Rectangle 2">
            <a:extLst>
              <a:ext uri="{FF2B5EF4-FFF2-40B4-BE49-F238E27FC236}">
                <a16:creationId xmlns:a16="http://schemas.microsoft.com/office/drawing/2014/main" id="{F7B6FDC1-F5EC-47C0-9BE2-54DA6C440074}"/>
              </a:ext>
            </a:extLst>
          </p:cNvPr>
          <p:cNvSpPr/>
          <p:nvPr/>
        </p:nvSpPr>
        <p:spPr>
          <a:xfrm>
            <a:off x="1425145" y="1598140"/>
            <a:ext cx="9226379" cy="10709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dirty="0"/>
              <a:t>In Ref Date</a:t>
            </a:r>
          </a:p>
          <a:p>
            <a:pPr algn="ctr"/>
            <a:r>
              <a:rPr lang="en-IN" dirty="0"/>
              <a:t>Select –Month ,year ,Ref Date, Subtreasury , Select the DDO</a:t>
            </a:r>
          </a:p>
        </p:txBody>
      </p:sp>
      <p:sp>
        <p:nvSpPr>
          <p:cNvPr id="4" name="Rectangle 3">
            <a:extLst>
              <a:ext uri="{FF2B5EF4-FFF2-40B4-BE49-F238E27FC236}">
                <a16:creationId xmlns:a16="http://schemas.microsoft.com/office/drawing/2014/main" id="{B71B3D3E-555A-476F-BB64-1AD8FB520C61}"/>
              </a:ext>
            </a:extLst>
          </p:cNvPr>
          <p:cNvSpPr/>
          <p:nvPr/>
        </p:nvSpPr>
        <p:spPr>
          <a:xfrm>
            <a:off x="3245708" y="5511114"/>
            <a:ext cx="2916195" cy="71669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dirty="0"/>
              <a:t>Click the Ref Date Problem , data will be shown</a:t>
            </a:r>
          </a:p>
        </p:txBody>
      </p:sp>
      <p:cxnSp>
        <p:nvCxnSpPr>
          <p:cNvPr id="6" name="Straight Arrow Connector 5">
            <a:extLst>
              <a:ext uri="{FF2B5EF4-FFF2-40B4-BE49-F238E27FC236}">
                <a16:creationId xmlns:a16="http://schemas.microsoft.com/office/drawing/2014/main" id="{EE7ED3AB-C786-4E83-A6E6-6D7DB6E21478}"/>
              </a:ext>
            </a:extLst>
          </p:cNvPr>
          <p:cNvCxnSpPr/>
          <p:nvPr/>
        </p:nvCxnSpPr>
        <p:spPr>
          <a:xfrm flipV="1">
            <a:off x="5750011" y="4613189"/>
            <a:ext cx="873211" cy="1013254"/>
          </a:xfrm>
          <a:prstGeom prst="straightConnector1">
            <a:avLst/>
          </a:prstGeom>
          <a:ln>
            <a:solidFill>
              <a:schemeClr val="bg1"/>
            </a:solidFill>
            <a:prstDash val="lgDashDot"/>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3359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3314D9-FE68-4409-BC71-F5B96257561C}"/>
              </a:ext>
            </a:extLst>
          </p:cNvPr>
          <p:cNvPicPr>
            <a:picLocks noChangeAspect="1"/>
          </p:cNvPicPr>
          <p:nvPr/>
        </p:nvPicPr>
        <p:blipFill>
          <a:blip r:embed="rId2"/>
          <a:stretch>
            <a:fillRect/>
          </a:stretch>
        </p:blipFill>
        <p:spPr>
          <a:xfrm>
            <a:off x="0" y="0"/>
            <a:ext cx="12192000" cy="2198451"/>
          </a:xfrm>
          <a:prstGeom prst="rect">
            <a:avLst/>
          </a:prstGeom>
        </p:spPr>
      </p:pic>
      <p:pic>
        <p:nvPicPr>
          <p:cNvPr id="3" name="Picture 2">
            <a:extLst>
              <a:ext uri="{FF2B5EF4-FFF2-40B4-BE49-F238E27FC236}">
                <a16:creationId xmlns:a16="http://schemas.microsoft.com/office/drawing/2014/main" id="{553C689B-990B-4899-B1FE-C7BA75665924}"/>
              </a:ext>
            </a:extLst>
          </p:cNvPr>
          <p:cNvPicPr>
            <a:picLocks noChangeAspect="1"/>
          </p:cNvPicPr>
          <p:nvPr/>
        </p:nvPicPr>
        <p:blipFill>
          <a:blip r:embed="rId3"/>
          <a:stretch>
            <a:fillRect/>
          </a:stretch>
        </p:blipFill>
        <p:spPr>
          <a:xfrm>
            <a:off x="0" y="2320269"/>
            <a:ext cx="12192000" cy="4377004"/>
          </a:xfrm>
          <a:prstGeom prst="rect">
            <a:avLst/>
          </a:prstGeom>
        </p:spPr>
      </p:pic>
      <p:sp>
        <p:nvSpPr>
          <p:cNvPr id="4" name="Rectangle: Rounded Corners 3">
            <a:extLst>
              <a:ext uri="{FF2B5EF4-FFF2-40B4-BE49-F238E27FC236}">
                <a16:creationId xmlns:a16="http://schemas.microsoft.com/office/drawing/2014/main" id="{BD96FB6E-EF30-400A-90D5-84A2E075C042}"/>
              </a:ext>
            </a:extLst>
          </p:cNvPr>
          <p:cNvSpPr/>
          <p:nvPr/>
        </p:nvSpPr>
        <p:spPr>
          <a:xfrm>
            <a:off x="3566983" y="1680518"/>
            <a:ext cx="4703805" cy="51793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dirty="0"/>
              <a:t>Click the cps Number and Data shown below</a:t>
            </a:r>
          </a:p>
        </p:txBody>
      </p:sp>
      <p:cxnSp>
        <p:nvCxnSpPr>
          <p:cNvPr id="6" name="Connector: Curved 5">
            <a:extLst>
              <a:ext uri="{FF2B5EF4-FFF2-40B4-BE49-F238E27FC236}">
                <a16:creationId xmlns:a16="http://schemas.microsoft.com/office/drawing/2014/main" id="{2C028F06-5BFE-4590-A7C2-05324E20FA4B}"/>
              </a:ext>
            </a:extLst>
          </p:cNvPr>
          <p:cNvCxnSpPr>
            <a:endCxn id="4" idx="1"/>
          </p:cNvCxnSpPr>
          <p:nvPr/>
        </p:nvCxnSpPr>
        <p:spPr>
          <a:xfrm>
            <a:off x="2141838" y="1099225"/>
            <a:ext cx="1425145" cy="840260"/>
          </a:xfrm>
          <a:prstGeom prst="curvedConnector3">
            <a:avLst/>
          </a:prstGeom>
          <a:ln>
            <a:solidFill>
              <a:schemeClr val="bg1"/>
            </a:solidFill>
            <a:prstDash val="lgDashDotDot"/>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3648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Capture2">
            <a:extLst>
              <a:ext uri="{FF2B5EF4-FFF2-40B4-BE49-F238E27FC236}">
                <a16:creationId xmlns:a16="http://schemas.microsoft.com/office/drawing/2014/main" id="{73D67F40-945F-4AB8-ADBC-FEA5DBF6F15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66927" y="334963"/>
            <a:ext cx="12192000" cy="6523037"/>
          </a:xfrm>
          <a:prstGeom prst="rect">
            <a:avLst/>
          </a:prstGeom>
        </p:spPr>
      </p:pic>
      <p:sp>
        <p:nvSpPr>
          <p:cNvPr id="2" name="Rectangle: Rounded Corners 1">
            <a:extLst>
              <a:ext uri="{FF2B5EF4-FFF2-40B4-BE49-F238E27FC236}">
                <a16:creationId xmlns:a16="http://schemas.microsoft.com/office/drawing/2014/main" id="{F3D65521-D2D9-4110-959D-32C1DFE6213C}"/>
              </a:ext>
            </a:extLst>
          </p:cNvPr>
          <p:cNvSpPr/>
          <p:nvPr/>
        </p:nvSpPr>
        <p:spPr>
          <a:xfrm>
            <a:off x="5869022" y="2265404"/>
            <a:ext cx="6322978" cy="459259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dirty="0"/>
              <a:t>STEP 1:UPLOAD ABSTRACT</a:t>
            </a:r>
          </a:p>
          <a:p>
            <a:pPr algn="ctr"/>
            <a:r>
              <a:rPr lang="en-IN" dirty="0"/>
              <a:t>(Upload the EXCEL FILE already downloaded from GDC LOGIN)</a:t>
            </a:r>
          </a:p>
          <a:p>
            <a:pPr algn="ctr"/>
            <a:r>
              <a:rPr lang="en-IN" b="1" dirty="0">
                <a:solidFill>
                  <a:schemeClr val="bg1"/>
                </a:solidFill>
              </a:rPr>
              <a:t>Downloading procedure from GDC login is as follows in the upcoming pages.</a:t>
            </a:r>
          </a:p>
          <a:p>
            <a:pPr algn="ctr"/>
            <a:r>
              <a:rPr lang="en-IN" b="1" i="1" u="sng" dirty="0">
                <a:solidFill>
                  <a:schemeClr val="bg1"/>
                </a:solidFill>
                <a:hlinkClick r:id="rId3">
                  <a:extLst>
                    <a:ext uri="{A12FA001-AC4F-418D-AE19-62706E023703}">
                      <ahyp:hlinkClr xmlns:ahyp="http://schemas.microsoft.com/office/drawing/2018/hyperlinkcolor" val="tx"/>
                    </a:ext>
                  </a:extLst>
                </a:hlinkClick>
              </a:rPr>
              <a:t>URL : http://treasuty2.tn.gov.in/reports.aspx</a:t>
            </a:r>
            <a:endParaRPr lang="en-IN" b="1" i="1" u="sng" dirty="0">
              <a:solidFill>
                <a:schemeClr val="bg1"/>
              </a:solidFill>
            </a:endParaRPr>
          </a:p>
          <a:p>
            <a:pPr algn="ctr"/>
            <a:endParaRPr lang="en-IN" b="1" dirty="0">
              <a:solidFill>
                <a:schemeClr val="bg1"/>
              </a:solidFill>
            </a:endParaRPr>
          </a:p>
          <a:p>
            <a:pPr algn="ctr"/>
            <a:endParaRPr lang="en-IN" b="1" dirty="0">
              <a:solidFill>
                <a:schemeClr val="bg1"/>
              </a:solidFill>
            </a:endParaRPr>
          </a:p>
          <a:p>
            <a:pPr algn="ctr"/>
            <a:endParaRPr lang="en-IN" b="1" dirty="0">
              <a:solidFill>
                <a:schemeClr val="bg1"/>
              </a:solidFill>
            </a:endParaRPr>
          </a:p>
          <a:p>
            <a:pPr algn="ctr"/>
            <a:endParaRPr lang="en-IN" b="1" dirty="0">
              <a:solidFill>
                <a:schemeClr val="bg1"/>
              </a:solidFill>
            </a:endParaRPr>
          </a:p>
          <a:p>
            <a:pPr algn="ctr"/>
            <a:endParaRPr lang="en-IN" dirty="0"/>
          </a:p>
        </p:txBody>
      </p:sp>
      <p:cxnSp>
        <p:nvCxnSpPr>
          <p:cNvPr id="5" name="Connector: Curved 4">
            <a:extLst>
              <a:ext uri="{FF2B5EF4-FFF2-40B4-BE49-F238E27FC236}">
                <a16:creationId xmlns:a16="http://schemas.microsoft.com/office/drawing/2014/main" id="{F9F6A4AB-8FC2-46C1-9866-707AB4F94627}"/>
              </a:ext>
            </a:extLst>
          </p:cNvPr>
          <p:cNvCxnSpPr/>
          <p:nvPr/>
        </p:nvCxnSpPr>
        <p:spPr>
          <a:xfrm>
            <a:off x="2512541" y="2265405"/>
            <a:ext cx="3525794" cy="518984"/>
          </a:xfrm>
          <a:prstGeom prst="curvedConnector3">
            <a:avLst/>
          </a:prstGeom>
          <a:ln>
            <a:headEnd type="triangle"/>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425760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5344CE-9363-4E63-A2AC-8D75EC892007}"/>
              </a:ext>
            </a:extLst>
          </p:cNvPr>
          <p:cNvPicPr>
            <a:picLocks noChangeAspect="1"/>
          </p:cNvPicPr>
          <p:nvPr/>
        </p:nvPicPr>
        <p:blipFill>
          <a:blip r:embed="rId2"/>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39F6984D-FA6D-423C-BEFB-011F4D8C5AB8}"/>
              </a:ext>
            </a:extLst>
          </p:cNvPr>
          <p:cNvSpPr/>
          <p:nvPr/>
        </p:nvSpPr>
        <p:spPr>
          <a:xfrm>
            <a:off x="7323438" y="2504303"/>
            <a:ext cx="3855308" cy="15075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dirty="0"/>
              <a:t>Click Edit ,Change the Transaction nature(Contribution/Arrear/Others) , Select the Relevant Remarks and Save</a:t>
            </a:r>
          </a:p>
        </p:txBody>
      </p:sp>
    </p:spTree>
    <p:extLst>
      <p:ext uri="{BB962C8B-B14F-4D97-AF65-F5344CB8AC3E}">
        <p14:creationId xmlns:p14="http://schemas.microsoft.com/office/powerpoint/2010/main" val="37494218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141C99-9001-47D4-88C8-A232E672D812}"/>
              </a:ext>
            </a:extLst>
          </p:cNvPr>
          <p:cNvPicPr>
            <a:picLocks noChangeAspect="1"/>
          </p:cNvPicPr>
          <p:nvPr/>
        </p:nvPicPr>
        <p:blipFill>
          <a:blip r:embed="rId2"/>
          <a:stretch>
            <a:fillRect/>
          </a:stretch>
        </p:blipFill>
        <p:spPr>
          <a:xfrm>
            <a:off x="-97276" y="113534"/>
            <a:ext cx="12192000" cy="4374114"/>
          </a:xfrm>
          <a:prstGeom prst="rect">
            <a:avLst/>
          </a:prstGeom>
        </p:spPr>
      </p:pic>
      <p:sp>
        <p:nvSpPr>
          <p:cNvPr id="3" name="Rectangle 2">
            <a:extLst>
              <a:ext uri="{FF2B5EF4-FFF2-40B4-BE49-F238E27FC236}">
                <a16:creationId xmlns:a16="http://schemas.microsoft.com/office/drawing/2014/main" id="{7606E74F-77CB-4ED7-9EAD-0226EE1D5316}"/>
              </a:ext>
            </a:extLst>
          </p:cNvPr>
          <p:cNvSpPr/>
          <p:nvPr/>
        </p:nvSpPr>
        <p:spPr>
          <a:xfrm>
            <a:off x="7685903" y="3048000"/>
            <a:ext cx="3608173" cy="115329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dirty="0"/>
              <a:t>Provision available  to view the Previous/Current Year Transaction</a:t>
            </a:r>
          </a:p>
        </p:txBody>
      </p:sp>
    </p:spTree>
    <p:extLst>
      <p:ext uri="{BB962C8B-B14F-4D97-AF65-F5344CB8AC3E}">
        <p14:creationId xmlns:p14="http://schemas.microsoft.com/office/powerpoint/2010/main" val="9728974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4CC926-525A-44E3-B4FF-35A567F8BA03}"/>
              </a:ext>
            </a:extLst>
          </p:cNvPr>
          <p:cNvSpPr/>
          <p:nvPr/>
        </p:nvSpPr>
        <p:spPr>
          <a:xfrm>
            <a:off x="98853" y="1260389"/>
            <a:ext cx="12035481" cy="2605650"/>
          </a:xfrm>
          <a:prstGeom prst="rect">
            <a:avLst/>
          </a:prstGeom>
        </p:spPr>
        <p:txBody>
          <a:bodyPr wrap="square">
            <a:spAutoFit/>
          </a:bodyPr>
          <a:lstStyle/>
          <a:p>
            <a:pPr algn="ctr">
              <a:lnSpc>
                <a:spcPct val="107000"/>
              </a:lnSpc>
              <a:spcAft>
                <a:spcPts val="800"/>
              </a:spcAft>
            </a:pPr>
            <a:r>
              <a:rPr lang="en-IN" sz="4000" b="1" i="1" u="sng"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Online CPS challan Generation</a:t>
            </a:r>
          </a:p>
          <a:p>
            <a:pPr>
              <a:lnSpc>
                <a:spcPct val="107000"/>
              </a:lnSpc>
              <a:spcAft>
                <a:spcPts val="800"/>
              </a:spcAft>
            </a:pPr>
            <a:r>
              <a:rPr lang="en-IN" sz="3600" b="1"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Online CPS challan Generation in DDO Level  and Treasury Level booking and matching the Records will be shown as follows:</a:t>
            </a:r>
            <a:endParaRPr lang="en-IN" sz="3600" b="1" dirty="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86437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067478-64F3-4ADA-BA53-999C3B8E91DB}"/>
              </a:ext>
            </a:extLst>
          </p:cNvPr>
          <p:cNvPicPr>
            <a:picLocks noChangeAspect="1"/>
          </p:cNvPicPr>
          <p:nvPr/>
        </p:nvPicPr>
        <p:blipFill>
          <a:blip r:embed="rId2"/>
          <a:stretch>
            <a:fillRect/>
          </a:stretch>
        </p:blipFill>
        <p:spPr>
          <a:xfrm>
            <a:off x="0" y="1008214"/>
            <a:ext cx="12192000" cy="5945442"/>
          </a:xfrm>
          <a:prstGeom prst="rect">
            <a:avLst/>
          </a:prstGeom>
        </p:spPr>
      </p:pic>
      <p:sp>
        <p:nvSpPr>
          <p:cNvPr id="3" name="Rectangle 2">
            <a:extLst>
              <a:ext uri="{FF2B5EF4-FFF2-40B4-BE49-F238E27FC236}">
                <a16:creationId xmlns:a16="http://schemas.microsoft.com/office/drawing/2014/main" id="{3686AD5E-3CB1-4A3D-9365-7F8EEE72215B}"/>
              </a:ext>
            </a:extLst>
          </p:cNvPr>
          <p:cNvSpPr/>
          <p:nvPr/>
        </p:nvSpPr>
        <p:spPr>
          <a:xfrm>
            <a:off x="4341341" y="2199503"/>
            <a:ext cx="6952735" cy="93911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dirty="0"/>
              <a:t>Public Link For DDO Login-  </a:t>
            </a:r>
            <a:r>
              <a:rPr lang="en-IN" sz="1600" i="1" u="sng" dirty="0"/>
              <a:t>http://cps.tn.gov.in</a:t>
            </a:r>
          </a:p>
          <a:p>
            <a:pPr algn="ctr"/>
            <a:r>
              <a:rPr lang="en-IN" dirty="0" err="1"/>
              <a:t>UserName</a:t>
            </a:r>
            <a:r>
              <a:rPr lang="en-IN" dirty="0"/>
              <a:t>: TOCODE_DDOCODE (0604_RE409)</a:t>
            </a:r>
          </a:p>
          <a:p>
            <a:pPr algn="ctr"/>
            <a:r>
              <a:rPr lang="en-IN" dirty="0"/>
              <a:t>Password: TOCODE_DDOCODE_123 (0604_RE409_123)</a:t>
            </a:r>
          </a:p>
        </p:txBody>
      </p:sp>
    </p:spTree>
    <p:extLst>
      <p:ext uri="{BB962C8B-B14F-4D97-AF65-F5344CB8AC3E}">
        <p14:creationId xmlns:p14="http://schemas.microsoft.com/office/powerpoint/2010/main" val="30478813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B05BE5-61DC-44F4-8040-897A4C1F408E}"/>
              </a:ext>
            </a:extLst>
          </p:cNvPr>
          <p:cNvPicPr>
            <a:picLocks noChangeAspect="1"/>
          </p:cNvPicPr>
          <p:nvPr/>
        </p:nvPicPr>
        <p:blipFill>
          <a:blip r:embed="rId2"/>
          <a:stretch>
            <a:fillRect/>
          </a:stretch>
        </p:blipFill>
        <p:spPr>
          <a:xfrm>
            <a:off x="-1" y="403770"/>
            <a:ext cx="11755395" cy="6257667"/>
          </a:xfrm>
          <a:prstGeom prst="rect">
            <a:avLst/>
          </a:prstGeom>
        </p:spPr>
      </p:pic>
      <p:sp>
        <p:nvSpPr>
          <p:cNvPr id="3" name="Rectangle 2">
            <a:extLst>
              <a:ext uri="{FF2B5EF4-FFF2-40B4-BE49-F238E27FC236}">
                <a16:creationId xmlns:a16="http://schemas.microsoft.com/office/drawing/2014/main" id="{1D55F25D-63E1-41D7-85CB-959E30A81F9A}"/>
              </a:ext>
            </a:extLst>
          </p:cNvPr>
          <p:cNvSpPr/>
          <p:nvPr/>
        </p:nvSpPr>
        <p:spPr>
          <a:xfrm>
            <a:off x="815546" y="11533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a:extLst>
              <a:ext uri="{FF2B5EF4-FFF2-40B4-BE49-F238E27FC236}">
                <a16:creationId xmlns:a16="http://schemas.microsoft.com/office/drawing/2014/main" id="{C6DE08F1-96DB-4FB6-8152-5F3B55B424C1}"/>
              </a:ext>
            </a:extLst>
          </p:cNvPr>
          <p:cNvSpPr/>
          <p:nvPr/>
        </p:nvSpPr>
        <p:spPr>
          <a:xfrm>
            <a:off x="263611" y="403770"/>
            <a:ext cx="11170508" cy="5390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dirty="0"/>
              <a:t>Select challan details it contains summary entry and breakup entry </a:t>
            </a:r>
          </a:p>
        </p:txBody>
      </p:sp>
    </p:spTree>
    <p:extLst>
      <p:ext uri="{BB962C8B-B14F-4D97-AF65-F5344CB8AC3E}">
        <p14:creationId xmlns:p14="http://schemas.microsoft.com/office/powerpoint/2010/main" val="9528004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2FC978-4B29-4F43-91FD-315D272CC1FC}"/>
              </a:ext>
            </a:extLst>
          </p:cNvPr>
          <p:cNvPicPr>
            <a:picLocks noChangeAspect="1"/>
          </p:cNvPicPr>
          <p:nvPr/>
        </p:nvPicPr>
        <p:blipFill>
          <a:blip r:embed="rId2"/>
          <a:stretch>
            <a:fillRect/>
          </a:stretch>
        </p:blipFill>
        <p:spPr>
          <a:xfrm>
            <a:off x="0" y="0"/>
            <a:ext cx="12126097" cy="6858000"/>
          </a:xfrm>
          <a:prstGeom prst="rect">
            <a:avLst/>
          </a:prstGeom>
        </p:spPr>
      </p:pic>
      <p:sp>
        <p:nvSpPr>
          <p:cNvPr id="3" name="Rectangle 2">
            <a:extLst>
              <a:ext uri="{FF2B5EF4-FFF2-40B4-BE49-F238E27FC236}">
                <a16:creationId xmlns:a16="http://schemas.microsoft.com/office/drawing/2014/main" id="{CEBACA47-26FC-4B68-9D90-7F6118DC4E6B}"/>
              </a:ext>
            </a:extLst>
          </p:cNvPr>
          <p:cNvSpPr/>
          <p:nvPr/>
        </p:nvSpPr>
        <p:spPr>
          <a:xfrm>
            <a:off x="197709" y="2529016"/>
            <a:ext cx="2998572" cy="250430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b="1" i="1" dirty="0"/>
              <a:t>In Summary Entry</a:t>
            </a:r>
          </a:p>
          <a:p>
            <a:pPr algn="ctr"/>
            <a:r>
              <a:rPr lang="en-IN" i="1" dirty="0"/>
              <a:t>Select the </a:t>
            </a:r>
            <a:r>
              <a:rPr lang="en-IN" i="1" dirty="0" err="1"/>
              <a:t>dpcode</a:t>
            </a:r>
            <a:r>
              <a:rPr lang="en-IN" i="1" dirty="0"/>
              <a:t> ,month ,</a:t>
            </a:r>
          </a:p>
          <a:p>
            <a:pPr algn="ctr"/>
            <a:r>
              <a:rPr lang="en-IN" i="1" dirty="0"/>
              <a:t>Sub-acct ,Enter the challan amount and give submit</a:t>
            </a:r>
          </a:p>
        </p:txBody>
      </p:sp>
    </p:spTree>
    <p:extLst>
      <p:ext uri="{BB962C8B-B14F-4D97-AF65-F5344CB8AC3E}">
        <p14:creationId xmlns:p14="http://schemas.microsoft.com/office/powerpoint/2010/main" val="36145784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ABEDF8-C3D3-4A87-929D-A4650761860A}"/>
              </a:ext>
            </a:extLst>
          </p:cNvPr>
          <p:cNvPicPr>
            <a:picLocks noChangeAspect="1"/>
          </p:cNvPicPr>
          <p:nvPr/>
        </p:nvPicPr>
        <p:blipFill>
          <a:blip r:embed="rId2"/>
          <a:stretch>
            <a:fillRect/>
          </a:stretch>
        </p:blipFill>
        <p:spPr>
          <a:xfrm>
            <a:off x="-82378" y="68297"/>
            <a:ext cx="12192000" cy="3360703"/>
          </a:xfrm>
          <a:prstGeom prst="rect">
            <a:avLst/>
          </a:prstGeom>
        </p:spPr>
      </p:pic>
      <p:pic>
        <p:nvPicPr>
          <p:cNvPr id="3" name="Picture 2">
            <a:extLst>
              <a:ext uri="{FF2B5EF4-FFF2-40B4-BE49-F238E27FC236}">
                <a16:creationId xmlns:a16="http://schemas.microsoft.com/office/drawing/2014/main" id="{BD4550B2-675A-4CD2-9674-7FFE3865B82D}"/>
              </a:ext>
            </a:extLst>
          </p:cNvPr>
          <p:cNvPicPr>
            <a:picLocks noChangeAspect="1"/>
          </p:cNvPicPr>
          <p:nvPr/>
        </p:nvPicPr>
        <p:blipFill>
          <a:blip r:embed="rId3"/>
          <a:stretch>
            <a:fillRect/>
          </a:stretch>
        </p:blipFill>
        <p:spPr>
          <a:xfrm>
            <a:off x="-82378" y="3359843"/>
            <a:ext cx="12192000" cy="3762963"/>
          </a:xfrm>
          <a:prstGeom prst="rect">
            <a:avLst/>
          </a:prstGeom>
        </p:spPr>
      </p:pic>
      <p:sp>
        <p:nvSpPr>
          <p:cNvPr id="4" name="Rectangle 3">
            <a:extLst>
              <a:ext uri="{FF2B5EF4-FFF2-40B4-BE49-F238E27FC236}">
                <a16:creationId xmlns:a16="http://schemas.microsoft.com/office/drawing/2014/main" id="{DCAB910F-518F-41B0-AC01-6669DD57A785}"/>
              </a:ext>
            </a:extLst>
          </p:cNvPr>
          <p:cNvSpPr/>
          <p:nvPr/>
        </p:nvSpPr>
        <p:spPr>
          <a:xfrm>
            <a:off x="181232" y="477795"/>
            <a:ext cx="2520779" cy="261139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dirty="0"/>
              <a:t>After giving submission in Summary entry ,An Abstract ID will be generated.</a:t>
            </a:r>
          </a:p>
        </p:txBody>
      </p:sp>
    </p:spTree>
    <p:extLst>
      <p:ext uri="{BB962C8B-B14F-4D97-AF65-F5344CB8AC3E}">
        <p14:creationId xmlns:p14="http://schemas.microsoft.com/office/powerpoint/2010/main" val="34420885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591F36-D17F-492B-96B1-35050F0F53C4}"/>
              </a:ext>
            </a:extLst>
          </p:cNvPr>
          <p:cNvPicPr>
            <a:picLocks noChangeAspect="1"/>
          </p:cNvPicPr>
          <p:nvPr/>
        </p:nvPicPr>
        <p:blipFill>
          <a:blip r:embed="rId2"/>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C8EDF9A0-1C02-4A64-A962-E2F7AC240022}"/>
              </a:ext>
            </a:extLst>
          </p:cNvPr>
          <p:cNvSpPr/>
          <p:nvPr/>
        </p:nvSpPr>
        <p:spPr>
          <a:xfrm>
            <a:off x="156519" y="2685535"/>
            <a:ext cx="3797643" cy="219126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b="1" i="1" u="sng" dirty="0"/>
              <a:t>In </a:t>
            </a:r>
            <a:r>
              <a:rPr lang="en-IN" b="1" i="1" u="sng" dirty="0" err="1"/>
              <a:t>BreakUp</a:t>
            </a:r>
            <a:r>
              <a:rPr lang="en-IN" b="1" i="1" u="sng" dirty="0"/>
              <a:t> Entry,</a:t>
            </a:r>
          </a:p>
          <a:p>
            <a:pPr algn="ctr"/>
            <a:r>
              <a:rPr lang="en-IN" dirty="0"/>
              <a:t>Select the Abstract ID and Summary Entry Details Automatically shown.</a:t>
            </a:r>
          </a:p>
          <a:p>
            <a:pPr algn="ctr"/>
            <a:r>
              <a:rPr lang="en-IN" dirty="0"/>
              <a:t>Now Click the Add New Transaction for the Entering the Breakup Details of challan</a:t>
            </a:r>
          </a:p>
        </p:txBody>
      </p:sp>
    </p:spTree>
    <p:extLst>
      <p:ext uri="{BB962C8B-B14F-4D97-AF65-F5344CB8AC3E}">
        <p14:creationId xmlns:p14="http://schemas.microsoft.com/office/powerpoint/2010/main" val="25131225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CFE075-E6E6-41C7-AAAE-5DCE1C7078E0}"/>
              </a:ext>
            </a:extLst>
          </p:cNvPr>
          <p:cNvPicPr>
            <a:picLocks noChangeAspect="1"/>
          </p:cNvPicPr>
          <p:nvPr/>
        </p:nvPicPr>
        <p:blipFill>
          <a:blip r:embed="rId2"/>
          <a:stretch>
            <a:fillRect/>
          </a:stretch>
        </p:blipFill>
        <p:spPr>
          <a:xfrm>
            <a:off x="0" y="0"/>
            <a:ext cx="10313773" cy="5511113"/>
          </a:xfrm>
          <a:prstGeom prst="rect">
            <a:avLst/>
          </a:prstGeom>
        </p:spPr>
      </p:pic>
      <p:sp>
        <p:nvSpPr>
          <p:cNvPr id="4" name="Rectangle 3">
            <a:extLst>
              <a:ext uri="{FF2B5EF4-FFF2-40B4-BE49-F238E27FC236}">
                <a16:creationId xmlns:a16="http://schemas.microsoft.com/office/drawing/2014/main" id="{6AB28A6C-3AFE-49D8-93A3-310ABA5D4905}"/>
              </a:ext>
            </a:extLst>
          </p:cNvPr>
          <p:cNvSpPr/>
          <p:nvPr/>
        </p:nvSpPr>
        <p:spPr>
          <a:xfrm>
            <a:off x="2257168" y="4226011"/>
            <a:ext cx="7883610" cy="128510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dirty="0"/>
              <a:t>Enter the cps Number name will be automatically  shown, now enter the contribution amount, arrear amount, Payment due month and give submit</a:t>
            </a:r>
          </a:p>
        </p:txBody>
      </p:sp>
    </p:spTree>
    <p:extLst>
      <p:ext uri="{BB962C8B-B14F-4D97-AF65-F5344CB8AC3E}">
        <p14:creationId xmlns:p14="http://schemas.microsoft.com/office/powerpoint/2010/main" val="15331752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7C373C-377C-4C7C-8DD7-1DD7E87D77CF}"/>
              </a:ext>
            </a:extLst>
          </p:cNvPr>
          <p:cNvPicPr>
            <a:picLocks noChangeAspect="1"/>
          </p:cNvPicPr>
          <p:nvPr/>
        </p:nvPicPr>
        <p:blipFill>
          <a:blip r:embed="rId2"/>
          <a:stretch>
            <a:fillRect/>
          </a:stretch>
        </p:blipFill>
        <p:spPr>
          <a:xfrm>
            <a:off x="0" y="405029"/>
            <a:ext cx="12192000" cy="6047942"/>
          </a:xfrm>
          <a:prstGeom prst="rect">
            <a:avLst/>
          </a:prstGeom>
        </p:spPr>
      </p:pic>
      <p:sp>
        <p:nvSpPr>
          <p:cNvPr id="5" name="Rectangle 4">
            <a:extLst>
              <a:ext uri="{FF2B5EF4-FFF2-40B4-BE49-F238E27FC236}">
                <a16:creationId xmlns:a16="http://schemas.microsoft.com/office/drawing/2014/main" id="{4F913FA5-4EF9-4BCD-A9E2-143F12BE65BA}"/>
              </a:ext>
            </a:extLst>
          </p:cNvPr>
          <p:cNvSpPr/>
          <p:nvPr/>
        </p:nvSpPr>
        <p:spPr>
          <a:xfrm>
            <a:off x="626075" y="2973859"/>
            <a:ext cx="3179805" cy="15569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dirty="0"/>
              <a:t>After the entry of challan details, Click Go For payment and Online Challan Form will be generated for making Payment</a:t>
            </a:r>
          </a:p>
        </p:txBody>
      </p:sp>
    </p:spTree>
    <p:extLst>
      <p:ext uri="{BB962C8B-B14F-4D97-AF65-F5344CB8AC3E}">
        <p14:creationId xmlns:p14="http://schemas.microsoft.com/office/powerpoint/2010/main" val="3266847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Capture3">
            <a:extLst>
              <a:ext uri="{FF2B5EF4-FFF2-40B4-BE49-F238E27FC236}">
                <a16:creationId xmlns:a16="http://schemas.microsoft.com/office/drawing/2014/main" id="{19FFDDF8-D16D-431D-B0A3-C9BA5011066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468313"/>
            <a:ext cx="12192000" cy="6389687"/>
          </a:xfrm>
          <a:prstGeom prst="rect">
            <a:avLst/>
          </a:prstGeom>
        </p:spPr>
      </p:pic>
      <p:sp>
        <p:nvSpPr>
          <p:cNvPr id="4" name="Rectangle 3">
            <a:extLst>
              <a:ext uri="{FF2B5EF4-FFF2-40B4-BE49-F238E27FC236}">
                <a16:creationId xmlns:a16="http://schemas.microsoft.com/office/drawing/2014/main" id="{2AE1EDEB-91C3-4746-A873-8BA5A01596AF}"/>
              </a:ext>
            </a:extLst>
          </p:cNvPr>
          <p:cNvSpPr/>
          <p:nvPr/>
        </p:nvSpPr>
        <p:spPr>
          <a:xfrm>
            <a:off x="3204519" y="2702011"/>
            <a:ext cx="5651157" cy="38593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dirty="0"/>
              <a:t>Excel file downloading </a:t>
            </a:r>
            <a:r>
              <a:rPr lang="en-IN" dirty="0" err="1"/>
              <a:t>url</a:t>
            </a:r>
            <a:endParaRPr lang="en-IN" dirty="0"/>
          </a:p>
        </p:txBody>
      </p:sp>
      <p:cxnSp>
        <p:nvCxnSpPr>
          <p:cNvPr id="6" name="Connector: Curved 5">
            <a:extLst>
              <a:ext uri="{FF2B5EF4-FFF2-40B4-BE49-F238E27FC236}">
                <a16:creationId xmlns:a16="http://schemas.microsoft.com/office/drawing/2014/main" id="{B973B9C5-8343-4088-925D-BBAF36489AC0}"/>
              </a:ext>
            </a:extLst>
          </p:cNvPr>
          <p:cNvCxnSpPr/>
          <p:nvPr/>
        </p:nvCxnSpPr>
        <p:spPr>
          <a:xfrm rot="16200000" flipH="1">
            <a:off x="3492843" y="1359243"/>
            <a:ext cx="1820562" cy="1029730"/>
          </a:xfrm>
          <a:prstGeom prst="curvedConnector3">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2226385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4F624B-5AB1-4C61-85F2-878FC0DF3722}"/>
              </a:ext>
            </a:extLst>
          </p:cNvPr>
          <p:cNvPicPr>
            <a:picLocks noChangeAspect="1"/>
          </p:cNvPicPr>
          <p:nvPr/>
        </p:nvPicPr>
        <p:blipFill>
          <a:blip r:embed="rId2"/>
          <a:stretch>
            <a:fillRect/>
          </a:stretch>
        </p:blipFill>
        <p:spPr>
          <a:xfrm>
            <a:off x="3281058" y="9525"/>
            <a:ext cx="6057900" cy="6848475"/>
          </a:xfrm>
          <a:prstGeom prst="rect">
            <a:avLst/>
          </a:prstGeom>
        </p:spPr>
      </p:pic>
      <p:sp>
        <p:nvSpPr>
          <p:cNvPr id="3" name="Rectangle 2">
            <a:extLst>
              <a:ext uri="{FF2B5EF4-FFF2-40B4-BE49-F238E27FC236}">
                <a16:creationId xmlns:a16="http://schemas.microsoft.com/office/drawing/2014/main" id="{8D172CFD-7087-4323-9B0F-DD174D6AD6E9}"/>
              </a:ext>
            </a:extLst>
          </p:cNvPr>
          <p:cNvSpPr/>
          <p:nvPr/>
        </p:nvSpPr>
        <p:spPr>
          <a:xfrm>
            <a:off x="685789" y="9525"/>
            <a:ext cx="2595269" cy="1138339"/>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IN" b="1" dirty="0"/>
              <a:t>Model online CPS Challan Form</a:t>
            </a:r>
          </a:p>
        </p:txBody>
      </p:sp>
    </p:spTree>
    <p:extLst>
      <p:ext uri="{BB962C8B-B14F-4D97-AF65-F5344CB8AC3E}">
        <p14:creationId xmlns:p14="http://schemas.microsoft.com/office/powerpoint/2010/main" val="7049810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1E1A73-89AD-406D-88E8-591E0E85C6AB}"/>
              </a:ext>
            </a:extLst>
          </p:cNvPr>
          <p:cNvPicPr>
            <a:picLocks noChangeAspect="1"/>
          </p:cNvPicPr>
          <p:nvPr/>
        </p:nvPicPr>
        <p:blipFill>
          <a:blip r:embed="rId2"/>
          <a:stretch>
            <a:fillRect/>
          </a:stretch>
        </p:blipFill>
        <p:spPr>
          <a:xfrm>
            <a:off x="0" y="0"/>
            <a:ext cx="12093146" cy="6858000"/>
          </a:xfrm>
          <a:prstGeom prst="rect">
            <a:avLst/>
          </a:prstGeom>
        </p:spPr>
      </p:pic>
      <p:sp>
        <p:nvSpPr>
          <p:cNvPr id="3" name="Rectangle 2">
            <a:extLst>
              <a:ext uri="{FF2B5EF4-FFF2-40B4-BE49-F238E27FC236}">
                <a16:creationId xmlns:a16="http://schemas.microsoft.com/office/drawing/2014/main" id="{060DE6CF-0556-4A6A-A799-255F247E388A}"/>
              </a:ext>
            </a:extLst>
          </p:cNvPr>
          <p:cNvSpPr/>
          <p:nvPr/>
        </p:nvSpPr>
        <p:spPr>
          <a:xfrm>
            <a:off x="252918" y="4387174"/>
            <a:ext cx="10243226" cy="153697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IN" b="1" i="1" dirty="0"/>
              <a:t>In Treasury Level Booking and matching Record Process</a:t>
            </a:r>
          </a:p>
          <a:p>
            <a:pPr algn="ctr"/>
            <a:r>
              <a:rPr lang="en-IN" i="1" dirty="0"/>
              <a:t>Go to </a:t>
            </a:r>
            <a:r>
              <a:rPr lang="en-IN" i="1" u="sng" dirty="0"/>
              <a:t>Treasury Admin Login </a:t>
            </a:r>
            <a:r>
              <a:rPr lang="en-IN" i="1" dirty="0"/>
              <a:t>–&gt; Challan Details -&gt; Select Abstract Id-&gt;Enter the challan no./Date (Which is allotted in ATBPS account) –Select the Bank/Branch and then submit . Record Will be transferred to Treasury Accountant Login.</a:t>
            </a:r>
          </a:p>
        </p:txBody>
      </p:sp>
    </p:spTree>
    <p:extLst>
      <p:ext uri="{BB962C8B-B14F-4D97-AF65-F5344CB8AC3E}">
        <p14:creationId xmlns:p14="http://schemas.microsoft.com/office/powerpoint/2010/main" val="38756311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188F48-43CF-4DEF-A252-94A1E80020D0}"/>
              </a:ext>
            </a:extLst>
          </p:cNvPr>
          <p:cNvPicPr>
            <a:picLocks noChangeAspect="1"/>
          </p:cNvPicPr>
          <p:nvPr/>
        </p:nvPicPr>
        <p:blipFill>
          <a:blip r:embed="rId2"/>
          <a:stretch>
            <a:fillRect/>
          </a:stretch>
        </p:blipFill>
        <p:spPr>
          <a:xfrm>
            <a:off x="0" y="136571"/>
            <a:ext cx="12192000" cy="6107064"/>
          </a:xfrm>
          <a:prstGeom prst="rect">
            <a:avLst/>
          </a:prstGeom>
        </p:spPr>
      </p:pic>
    </p:spTree>
    <p:extLst>
      <p:ext uri="{BB962C8B-B14F-4D97-AF65-F5344CB8AC3E}">
        <p14:creationId xmlns:p14="http://schemas.microsoft.com/office/powerpoint/2010/main" val="22017127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0C7B64-0F34-4ED6-A2E9-881A8B9681DB}"/>
              </a:ext>
            </a:extLst>
          </p:cNvPr>
          <p:cNvPicPr>
            <a:picLocks noChangeAspect="1"/>
          </p:cNvPicPr>
          <p:nvPr/>
        </p:nvPicPr>
        <p:blipFill>
          <a:blip r:embed="rId2"/>
          <a:stretch>
            <a:fillRect/>
          </a:stretch>
        </p:blipFill>
        <p:spPr>
          <a:xfrm>
            <a:off x="0" y="0"/>
            <a:ext cx="12010768" cy="6858000"/>
          </a:xfrm>
          <a:prstGeom prst="rect">
            <a:avLst/>
          </a:prstGeom>
        </p:spPr>
      </p:pic>
      <p:sp>
        <p:nvSpPr>
          <p:cNvPr id="3" name="Rectangle 2">
            <a:extLst>
              <a:ext uri="{FF2B5EF4-FFF2-40B4-BE49-F238E27FC236}">
                <a16:creationId xmlns:a16="http://schemas.microsoft.com/office/drawing/2014/main" id="{080A83A4-7288-4F32-A1FD-77C47D36AA72}"/>
              </a:ext>
            </a:extLst>
          </p:cNvPr>
          <p:cNvSpPr/>
          <p:nvPr/>
        </p:nvSpPr>
        <p:spPr>
          <a:xfrm>
            <a:off x="865762" y="2042809"/>
            <a:ext cx="3005847" cy="226654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b="1" i="1" u="sng" dirty="0"/>
              <a:t>Treasury Accountant Login</a:t>
            </a:r>
          </a:p>
          <a:p>
            <a:pPr algn="ctr"/>
            <a:r>
              <a:rPr lang="en-IN" dirty="0"/>
              <a:t>Select Missing Schedule  -&gt; click challan entry –select challan no-&gt;verify the records and forward to officer login.</a:t>
            </a:r>
          </a:p>
        </p:txBody>
      </p:sp>
    </p:spTree>
    <p:extLst>
      <p:ext uri="{BB962C8B-B14F-4D97-AF65-F5344CB8AC3E}">
        <p14:creationId xmlns:p14="http://schemas.microsoft.com/office/powerpoint/2010/main" val="20861450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814679-0209-4001-A785-2D745DBB5911}"/>
              </a:ext>
            </a:extLst>
          </p:cNvPr>
          <p:cNvPicPr>
            <a:picLocks noChangeAspect="1"/>
          </p:cNvPicPr>
          <p:nvPr/>
        </p:nvPicPr>
        <p:blipFill>
          <a:blip r:embed="rId2"/>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9C9DD2CC-69FB-4E2D-B867-FAEDF3E37085}"/>
              </a:ext>
            </a:extLst>
          </p:cNvPr>
          <p:cNvSpPr/>
          <p:nvPr/>
        </p:nvSpPr>
        <p:spPr>
          <a:xfrm>
            <a:off x="963038" y="2110902"/>
            <a:ext cx="3142034" cy="229572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Treasury Officer Login</a:t>
            </a:r>
          </a:p>
          <a:p>
            <a:pPr algn="ctr"/>
            <a:r>
              <a:rPr lang="en-US" dirty="0"/>
              <a:t>Select Missing Schedule  -&gt; click challan entry –select challan no-&gt;verify the records and forward /Return to Acct.</a:t>
            </a:r>
            <a:endParaRPr lang="en-IN" dirty="0"/>
          </a:p>
        </p:txBody>
      </p:sp>
    </p:spTree>
    <p:extLst>
      <p:ext uri="{BB962C8B-B14F-4D97-AF65-F5344CB8AC3E}">
        <p14:creationId xmlns:p14="http://schemas.microsoft.com/office/powerpoint/2010/main" val="1643639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Capture4">
            <a:extLst>
              <a:ext uri="{FF2B5EF4-FFF2-40B4-BE49-F238E27FC236}">
                <a16:creationId xmlns:a16="http://schemas.microsoft.com/office/drawing/2014/main" id="{3386EB60-C635-461F-ADDB-D68A819A051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812799"/>
            <a:ext cx="12192000" cy="5889557"/>
          </a:xfrm>
          <a:prstGeom prst="rect">
            <a:avLst/>
          </a:prstGeom>
        </p:spPr>
      </p:pic>
      <p:sp>
        <p:nvSpPr>
          <p:cNvPr id="2" name="Rectangle 1">
            <a:extLst>
              <a:ext uri="{FF2B5EF4-FFF2-40B4-BE49-F238E27FC236}">
                <a16:creationId xmlns:a16="http://schemas.microsoft.com/office/drawing/2014/main" id="{9A00A6DE-9462-4189-BB06-B4CDDBB2F958}"/>
              </a:ext>
            </a:extLst>
          </p:cNvPr>
          <p:cNvSpPr/>
          <p:nvPr/>
        </p:nvSpPr>
        <p:spPr>
          <a:xfrm>
            <a:off x="8460259" y="2248930"/>
            <a:ext cx="2018271" cy="161461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dirty="0"/>
              <a:t>User ID:GDC</a:t>
            </a:r>
          </a:p>
          <a:p>
            <a:pPr algn="ctr"/>
            <a:r>
              <a:rPr lang="en-IN" dirty="0"/>
              <a:t>Password:gdc_123</a:t>
            </a:r>
          </a:p>
        </p:txBody>
      </p:sp>
      <p:cxnSp>
        <p:nvCxnSpPr>
          <p:cNvPr id="5" name="Connector: Curved 4">
            <a:extLst>
              <a:ext uri="{FF2B5EF4-FFF2-40B4-BE49-F238E27FC236}">
                <a16:creationId xmlns:a16="http://schemas.microsoft.com/office/drawing/2014/main" id="{A933BDBC-5248-4342-9E88-8D015002765C}"/>
              </a:ext>
            </a:extLst>
          </p:cNvPr>
          <p:cNvCxnSpPr/>
          <p:nvPr/>
        </p:nvCxnSpPr>
        <p:spPr>
          <a:xfrm flipV="1">
            <a:off x="6895070" y="2916195"/>
            <a:ext cx="1565189" cy="420129"/>
          </a:xfrm>
          <a:prstGeom prst="curvedConnector3">
            <a:avLst>
              <a:gd name="adj1" fmla="val 36316"/>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565034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Capture5">
            <a:extLst>
              <a:ext uri="{FF2B5EF4-FFF2-40B4-BE49-F238E27FC236}">
                <a16:creationId xmlns:a16="http://schemas.microsoft.com/office/drawing/2014/main" id="{1FDAD459-45E8-475B-A7BE-884DBF89E3C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03250"/>
            <a:ext cx="12192000" cy="6371482"/>
          </a:xfrm>
          <a:prstGeom prst="rect">
            <a:avLst/>
          </a:prstGeom>
        </p:spPr>
      </p:pic>
      <p:sp>
        <p:nvSpPr>
          <p:cNvPr id="2" name="Rectangle 1">
            <a:extLst>
              <a:ext uri="{FF2B5EF4-FFF2-40B4-BE49-F238E27FC236}">
                <a16:creationId xmlns:a16="http://schemas.microsoft.com/office/drawing/2014/main" id="{955DD764-E86A-450E-A387-09AA73AAEAA3}"/>
              </a:ext>
            </a:extLst>
          </p:cNvPr>
          <p:cNvSpPr/>
          <p:nvPr/>
        </p:nvSpPr>
        <p:spPr>
          <a:xfrm>
            <a:off x="6713838" y="2084173"/>
            <a:ext cx="2693773" cy="54369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dirty="0"/>
              <a:t>Click the CPS Credit Details</a:t>
            </a:r>
          </a:p>
        </p:txBody>
      </p:sp>
      <p:cxnSp>
        <p:nvCxnSpPr>
          <p:cNvPr id="5" name="Connector: Curved 4">
            <a:extLst>
              <a:ext uri="{FF2B5EF4-FFF2-40B4-BE49-F238E27FC236}">
                <a16:creationId xmlns:a16="http://schemas.microsoft.com/office/drawing/2014/main" id="{6C670752-0ECE-482C-8E82-60C6C9D93EA8}"/>
              </a:ext>
            </a:extLst>
          </p:cNvPr>
          <p:cNvCxnSpPr/>
          <p:nvPr/>
        </p:nvCxnSpPr>
        <p:spPr>
          <a:xfrm>
            <a:off x="4893276" y="2117124"/>
            <a:ext cx="1762897" cy="230660"/>
          </a:xfrm>
          <a:prstGeom prst="curvedConnector3">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081013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Capture6">
            <a:extLst>
              <a:ext uri="{FF2B5EF4-FFF2-40B4-BE49-F238E27FC236}">
                <a16:creationId xmlns:a16="http://schemas.microsoft.com/office/drawing/2014/main" id="{4B55FBC4-F0EB-476F-BE87-9098187B808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974850"/>
            <a:ext cx="12192000" cy="2908300"/>
          </a:xfrm>
          <a:prstGeom prst="rect">
            <a:avLst/>
          </a:prstGeom>
        </p:spPr>
      </p:pic>
      <p:sp>
        <p:nvSpPr>
          <p:cNvPr id="2" name="Rectangle 1">
            <a:extLst>
              <a:ext uri="{FF2B5EF4-FFF2-40B4-BE49-F238E27FC236}">
                <a16:creationId xmlns:a16="http://schemas.microsoft.com/office/drawing/2014/main" id="{681FD9B0-2CEF-48D4-8184-98A0BDEA5E69}"/>
              </a:ext>
            </a:extLst>
          </p:cNvPr>
          <p:cNvSpPr/>
          <p:nvPr/>
        </p:nvSpPr>
        <p:spPr>
          <a:xfrm>
            <a:off x="3237470" y="510746"/>
            <a:ext cx="5766487" cy="873211"/>
          </a:xfrm>
          <a:prstGeom prst="rect">
            <a:avLst/>
          </a:prstGeom>
          <a:solidFill>
            <a:schemeClr val="tx1"/>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IN" dirty="0"/>
              <a:t>Mention ( Year ,Month , District/PAO) and SUBMIT</a:t>
            </a:r>
          </a:p>
        </p:txBody>
      </p:sp>
    </p:spTree>
    <p:extLst>
      <p:ext uri="{BB962C8B-B14F-4D97-AF65-F5344CB8AC3E}">
        <p14:creationId xmlns:p14="http://schemas.microsoft.com/office/powerpoint/2010/main" val="4137330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Capture7">
            <a:extLst>
              <a:ext uri="{FF2B5EF4-FFF2-40B4-BE49-F238E27FC236}">
                <a16:creationId xmlns:a16="http://schemas.microsoft.com/office/drawing/2014/main" id="{781722BF-EEDF-4A2E-97DC-88AF59018D6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766763"/>
            <a:ext cx="12192000" cy="5322887"/>
          </a:xfrm>
          <a:prstGeom prst="rect">
            <a:avLst/>
          </a:prstGeom>
        </p:spPr>
      </p:pic>
      <p:sp>
        <p:nvSpPr>
          <p:cNvPr id="2" name="Rectangle 1">
            <a:extLst>
              <a:ext uri="{FF2B5EF4-FFF2-40B4-BE49-F238E27FC236}">
                <a16:creationId xmlns:a16="http://schemas.microsoft.com/office/drawing/2014/main" id="{B6D210C5-9D84-4DA2-80E0-5EB7D78F43BB}"/>
              </a:ext>
            </a:extLst>
          </p:cNvPr>
          <p:cNvSpPr/>
          <p:nvPr/>
        </p:nvSpPr>
        <p:spPr>
          <a:xfrm>
            <a:off x="6960972" y="2413686"/>
            <a:ext cx="2306595" cy="58488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dirty="0"/>
              <a:t>Click the CPS data and Download the file</a:t>
            </a:r>
          </a:p>
        </p:txBody>
      </p:sp>
      <p:cxnSp>
        <p:nvCxnSpPr>
          <p:cNvPr id="5" name="Connector: Elbow 4">
            <a:extLst>
              <a:ext uri="{FF2B5EF4-FFF2-40B4-BE49-F238E27FC236}">
                <a16:creationId xmlns:a16="http://schemas.microsoft.com/office/drawing/2014/main" id="{06398134-FCED-4137-AEB0-B8C1154F68E8}"/>
              </a:ext>
            </a:extLst>
          </p:cNvPr>
          <p:cNvCxnSpPr/>
          <p:nvPr/>
        </p:nvCxnSpPr>
        <p:spPr>
          <a:xfrm flipV="1">
            <a:off x="3978876" y="2702011"/>
            <a:ext cx="2957383" cy="626075"/>
          </a:xfrm>
          <a:prstGeom prst="bentConnector3">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4257855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1167</Words>
  <Application>Microsoft Office PowerPoint</Application>
  <PresentationFormat>Widescreen</PresentationFormat>
  <Paragraphs>132</Paragraphs>
  <Slides>54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mageshwaran p</dc:creator>
  <cp:lastModifiedBy>mageshwaran p</cp:lastModifiedBy>
  <cp:revision>39</cp:revision>
  <cp:lastPrinted>2020-02-03T11:55:57Z</cp:lastPrinted>
  <dcterms:created xsi:type="dcterms:W3CDTF">2020-02-02T06:24:30Z</dcterms:created>
  <dcterms:modified xsi:type="dcterms:W3CDTF">2020-02-03T12:05:19Z</dcterms:modified>
</cp:coreProperties>
</file>